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5" r:id="rId2"/>
    <p:sldId id="339" r:id="rId3"/>
  </p:sldIdLst>
  <p:sldSz cx="9144000" cy="6858000" type="letter"/>
  <p:notesSz cx="7315200" cy="9601200"/>
  <p:defaultTextStyle>
    <a:defPPr>
      <a:defRPr lang="en-US"/>
    </a:defPPr>
    <a:lvl1pPr algn="r" rtl="0" eaLnBrk="0" fontAlgn="base" hangingPunct="0">
      <a:lnSpc>
        <a:spcPct val="40000"/>
      </a:lnSpc>
      <a:spcBef>
        <a:spcPct val="50000"/>
      </a:spcBef>
      <a:spcAft>
        <a:spcPct val="0"/>
      </a:spcAft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1pPr>
    <a:lvl2pPr marL="457200" algn="r" rtl="0" eaLnBrk="0" fontAlgn="base" hangingPunct="0">
      <a:lnSpc>
        <a:spcPct val="40000"/>
      </a:lnSpc>
      <a:spcBef>
        <a:spcPct val="50000"/>
      </a:spcBef>
      <a:spcAft>
        <a:spcPct val="0"/>
      </a:spcAft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2pPr>
    <a:lvl3pPr marL="914400" algn="r" rtl="0" eaLnBrk="0" fontAlgn="base" hangingPunct="0">
      <a:lnSpc>
        <a:spcPct val="40000"/>
      </a:lnSpc>
      <a:spcBef>
        <a:spcPct val="50000"/>
      </a:spcBef>
      <a:spcAft>
        <a:spcPct val="0"/>
      </a:spcAft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3pPr>
    <a:lvl4pPr marL="1371600" algn="r" rtl="0" eaLnBrk="0" fontAlgn="base" hangingPunct="0">
      <a:lnSpc>
        <a:spcPct val="40000"/>
      </a:lnSpc>
      <a:spcBef>
        <a:spcPct val="50000"/>
      </a:spcBef>
      <a:spcAft>
        <a:spcPct val="0"/>
      </a:spcAft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4pPr>
    <a:lvl5pPr marL="1828800" algn="r" rtl="0" eaLnBrk="0" fontAlgn="base" hangingPunct="0">
      <a:lnSpc>
        <a:spcPct val="40000"/>
      </a:lnSpc>
      <a:spcBef>
        <a:spcPct val="50000"/>
      </a:spcBef>
      <a:spcAft>
        <a:spcPct val="0"/>
      </a:spcAft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FFFF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B8CC7"/>
    <a:srgbClr val="FFCCFF"/>
    <a:srgbClr val="CCECFF"/>
    <a:srgbClr val="F0F000"/>
    <a:srgbClr val="FFFFFF"/>
    <a:srgbClr val="000099"/>
    <a:srgbClr val="14F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61" autoAdjust="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33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3023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8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t" anchorCtr="0" compatLnSpc="1">
            <a:prstTxWarp prst="textNoShape">
              <a:avLst/>
            </a:prstTxWarp>
          </a:bodyPr>
          <a:lstStyle>
            <a:lvl1pPr algn="l"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t" anchorCtr="0" compatLnSpc="1">
            <a:prstTxWarp prst="textNoShape">
              <a:avLst/>
            </a:prstTxWarp>
          </a:bodyPr>
          <a:lstStyle>
            <a:lvl1pPr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b" anchorCtr="0" compatLnSpc="1">
            <a:prstTxWarp prst="textNoShape">
              <a:avLst/>
            </a:prstTxWarp>
          </a:bodyPr>
          <a:lstStyle>
            <a:lvl1pPr algn="l"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b" anchorCtr="0" compatLnSpc="1">
            <a:prstTxWarp prst="textNoShape">
              <a:avLst/>
            </a:prstTxWarp>
          </a:bodyPr>
          <a:lstStyle>
            <a:lvl1pPr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69FD5AE-0903-4A0D-AC39-6452780842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6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8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t" anchorCtr="0" compatLnSpc="1">
            <a:prstTxWarp prst="textNoShape">
              <a:avLst/>
            </a:prstTxWarp>
          </a:bodyPr>
          <a:lstStyle>
            <a:lvl1pPr algn="l"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t" anchorCtr="0" compatLnSpc="1">
            <a:prstTxWarp prst="textNoShape">
              <a:avLst/>
            </a:prstTxWarp>
          </a:bodyPr>
          <a:lstStyle>
            <a:lvl1pPr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b" anchorCtr="0" compatLnSpc="1">
            <a:prstTxWarp prst="textNoShape">
              <a:avLst/>
            </a:prstTxWarp>
          </a:bodyPr>
          <a:lstStyle>
            <a:lvl1pPr algn="l"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23" tIns="0" rIns="20023" bIns="0" numCol="1" anchor="b" anchorCtr="0" compatLnSpc="1">
            <a:prstTxWarp prst="textNoShape">
              <a:avLst/>
            </a:prstTxWarp>
          </a:bodyPr>
          <a:lstStyle>
            <a:lvl1pPr defTabSz="960438">
              <a:lnSpc>
                <a:spcPct val="100000"/>
              </a:lnSpc>
              <a:spcBef>
                <a:spcPct val="0"/>
              </a:spcBef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9A9E9E4-FDF4-4C98-AB28-AA0521C0AE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6125"/>
            <a:ext cx="5360988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89" rIns="96780" bIns="48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306763" y="9144000"/>
            <a:ext cx="700087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72" tIns="46721" rIns="91772" bIns="46721">
            <a:spAutoFit/>
          </a:bodyPr>
          <a:lstStyle/>
          <a:p>
            <a:pPr algn="ctr" defTabSz="912813"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Times New Roman" pitchFamily="18" charset="0"/>
              </a:rPr>
              <a:t>Page </a:t>
            </a:r>
            <a:fld id="{34376EE0-3A2D-428A-8EEE-C2284A42DEBC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algn="ctr" defTabSz="91281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27075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82088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0"/>
          <p:cNvSpPr>
            <a:spLocks noChangeShapeType="1"/>
          </p:cNvSpPr>
          <p:nvPr/>
        </p:nvSpPr>
        <p:spPr bwMode="auto">
          <a:xfrm flipV="1">
            <a:off x="112713" y="1371600"/>
            <a:ext cx="9031287" cy="0"/>
          </a:xfrm>
          <a:prstGeom prst="line">
            <a:avLst/>
          </a:prstGeom>
          <a:noFill/>
          <a:ln w="47625" cmpd="thinThick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53"/>
          <p:cNvSpPr txBox="1">
            <a:spLocks noChangeArrowheads="1"/>
          </p:cNvSpPr>
          <p:nvPr/>
        </p:nvSpPr>
        <p:spPr bwMode="auto">
          <a:xfrm>
            <a:off x="7902575" y="690563"/>
            <a:ext cx="106521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00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US" sz="2300" dirty="0" smtClean="0"/>
          </a:p>
        </p:txBody>
      </p:sp>
      <p:sp>
        <p:nvSpPr>
          <p:cNvPr id="6" name="Text Box 2054"/>
          <p:cNvSpPr txBox="1">
            <a:spLocks noChangeArrowheads="1"/>
          </p:cNvSpPr>
          <p:nvPr/>
        </p:nvSpPr>
        <p:spPr bwMode="auto">
          <a:xfrm>
            <a:off x="7842250" y="64008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FF"/>
                </a:solidFill>
                <a:latin typeface="Courier New" pitchFamily="49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Courier New" pitchFamily="49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5pPr>
            <a:lvl6pPr marL="25146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6pPr>
            <a:lvl7pPr marL="29718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7pPr>
            <a:lvl8pPr marL="34290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8pPr>
            <a:lvl9pPr marL="38862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Page </a:t>
            </a:r>
            <a:fld id="{811ABA43-1FE1-4CCF-9246-51AF30359EC7}" type="slidenum">
              <a:rPr lang="en-US" smtClean="0">
                <a:latin typeface="Times New Roman" pitchFamily="18" charset="0"/>
              </a:rPr>
              <a:pPr algn="ctr">
                <a:lnSpc>
                  <a:spcPct val="100000"/>
                </a:lnSpc>
                <a:defRPr/>
              </a:pPr>
              <a:t>‹#›</a:t>
            </a:fld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7" name="Text Box 2055"/>
          <p:cNvSpPr txBox="1">
            <a:spLocks noChangeArrowheads="1"/>
          </p:cNvSpPr>
          <p:nvPr/>
        </p:nvSpPr>
        <p:spPr bwMode="auto">
          <a:xfrm>
            <a:off x="5099050" y="0"/>
            <a:ext cx="4038600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FF"/>
                </a:solidFill>
                <a:latin typeface="Courier New" pitchFamily="49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Courier New" pitchFamily="49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5pPr>
            <a:lvl6pPr marL="25146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6pPr>
            <a:lvl7pPr marL="29718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7pPr>
            <a:lvl8pPr marL="34290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8pPr>
            <a:lvl9pPr marL="38862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sz="1200" dirty="0" smtClean="0">
                <a:latin typeface="Times New Roman" pitchFamily="18" charset="0"/>
              </a:rPr>
              <a:t>74.102 Lab Review - April 2001</a:t>
            </a:r>
          </a:p>
          <a:p>
            <a:pPr>
              <a:defRPr/>
            </a:pPr>
            <a:r>
              <a:rPr lang="en-US" sz="1200" dirty="0" smtClean="0">
                <a:latin typeface="Times New Roman" pitchFamily="18" charset="0"/>
              </a:rPr>
              <a:t>Ramon Lawrence</a:t>
            </a:r>
          </a:p>
        </p:txBody>
      </p:sp>
      <p:sp>
        <p:nvSpPr>
          <p:cNvPr id="189443" name="Rectangle 205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9444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712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4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22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8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8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406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600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86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5"/>
          <p:cNvSpPr>
            <a:spLocks noChangeShapeType="1"/>
          </p:cNvSpPr>
          <p:nvPr/>
        </p:nvSpPr>
        <p:spPr bwMode="auto">
          <a:xfrm flipV="1">
            <a:off x="112713" y="1371600"/>
            <a:ext cx="9031287" cy="0"/>
          </a:xfrm>
          <a:prstGeom prst="line">
            <a:avLst/>
          </a:prstGeom>
          <a:noFill/>
          <a:ln w="47625" cmpd="thinThick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8" tIns="46030" rIns="92058" bIns="4603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47800"/>
            <a:ext cx="8991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8" tIns="46030" rIns="92058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902575" y="690563"/>
            <a:ext cx="106521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00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US" sz="2300" dirty="0" smtClean="0"/>
          </a:p>
        </p:txBody>
      </p:sp>
      <p:sp>
        <p:nvSpPr>
          <p:cNvPr id="1030" name="Text Box 18"/>
          <p:cNvSpPr txBox="1">
            <a:spLocks noChangeArrowheads="1"/>
          </p:cNvSpPr>
          <p:nvPr/>
        </p:nvSpPr>
        <p:spPr bwMode="auto">
          <a:xfrm>
            <a:off x="7842250" y="64008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FF"/>
                </a:solidFill>
                <a:latin typeface="Courier New" pitchFamily="49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Courier New" pitchFamily="49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5pPr>
            <a:lvl6pPr marL="25146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6pPr>
            <a:lvl7pPr marL="29718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7pPr>
            <a:lvl8pPr marL="34290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8pPr>
            <a:lvl9pPr marL="38862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Page </a:t>
            </a:r>
            <a:fld id="{6E05AFC1-07A3-40FA-B3A9-9CE8D28647C9}" type="slidenum">
              <a:rPr lang="en-US" smtClean="0">
                <a:latin typeface="Times New Roman" pitchFamily="18" charset="0"/>
              </a:rPr>
              <a:pPr algn="ctr">
                <a:lnSpc>
                  <a:spcPct val="100000"/>
                </a:lnSpc>
                <a:defRPr/>
              </a:pPr>
              <a:t>‹#›</a:t>
            </a:fld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1031" name="Text Box 20"/>
          <p:cNvSpPr txBox="1">
            <a:spLocks noChangeArrowheads="1"/>
          </p:cNvSpPr>
          <p:nvPr/>
        </p:nvSpPr>
        <p:spPr bwMode="auto">
          <a:xfrm>
            <a:off x="5099050" y="0"/>
            <a:ext cx="403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FF"/>
                </a:solidFill>
                <a:latin typeface="Courier New" pitchFamily="49" charset="0"/>
              </a:defRPr>
            </a:lvl1pPr>
            <a:lvl2pPr marL="742950" indent="-285750">
              <a:defRPr sz="2000">
                <a:solidFill>
                  <a:srgbClr val="FFFFFF"/>
                </a:solidFill>
                <a:latin typeface="Courier New" pitchFamily="49" charset="0"/>
              </a:defRPr>
            </a:lvl2pPr>
            <a:lvl3pPr marL="11430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3pPr>
            <a:lvl4pPr marL="16002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4pPr>
            <a:lvl5pPr marL="2057400" indent="-228600">
              <a:defRPr sz="2000">
                <a:solidFill>
                  <a:srgbClr val="FFFFFF"/>
                </a:solidFill>
                <a:latin typeface="Courier New" pitchFamily="49" charset="0"/>
              </a:defRPr>
            </a:lvl5pPr>
            <a:lvl6pPr marL="25146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6pPr>
            <a:lvl7pPr marL="29718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7pPr>
            <a:lvl8pPr marL="34290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8pPr>
            <a:lvl9pPr marL="3886200" indent="-228600" algn="r"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sz="1200" dirty="0" err="1" smtClean="0">
                <a:latin typeface="Times New Roman" pitchFamily="18" charset="0"/>
              </a:rPr>
              <a:t>COSC</a:t>
            </a:r>
            <a:r>
              <a:rPr lang="en-US" sz="1200" dirty="0" smtClean="0">
                <a:latin typeface="Times New Roman" pitchFamily="18" charset="0"/>
              </a:rPr>
              <a:t> 416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600" b="1" i="1">
          <a:solidFill>
            <a:srgbClr val="FFFFFF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25000"/>
        <a:buChar char=" 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300">
          <a:solidFill>
            <a:srgbClr val="F0F000"/>
          </a:solidFill>
          <a:latin typeface="+mn-lt"/>
        </a:defRPr>
      </a:lvl2pPr>
      <a:lvl3pPr marL="969963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Font typeface="Monotype Sorts" pitchFamily="2" charset="2"/>
        <a:buChar char="ð"/>
        <a:defRPr sz="1900">
          <a:solidFill>
            <a:srgbClr val="FFCCFF"/>
          </a:solidFill>
          <a:latin typeface="+mn-lt"/>
        </a:defRPr>
      </a:lvl3pPr>
      <a:lvl4pPr marL="1322388" indent="-176213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s"/>
        <a:defRPr sz="1700">
          <a:solidFill>
            <a:schemeClr val="accent1"/>
          </a:solidFill>
          <a:latin typeface="+mn-lt"/>
        </a:defRPr>
      </a:lvl4pPr>
      <a:lvl5pPr marL="1657350" indent="-122238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Font typeface="Monotype Sorts" pitchFamily="2" charset="2"/>
        <a:buChar char="‰"/>
        <a:defRPr sz="1600">
          <a:solidFill>
            <a:schemeClr val="hlink"/>
          </a:solidFill>
          <a:latin typeface="+mn-lt"/>
        </a:defRPr>
      </a:lvl5pPr>
      <a:lvl6pPr marL="2114550" indent="-122238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Font typeface="Monotype Sorts" pitchFamily="2" charset="2"/>
        <a:buChar char="‰"/>
        <a:defRPr sz="1600">
          <a:solidFill>
            <a:schemeClr val="hlink"/>
          </a:solidFill>
          <a:latin typeface="+mn-lt"/>
        </a:defRPr>
      </a:lvl6pPr>
      <a:lvl7pPr marL="2571750" indent="-122238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Font typeface="Monotype Sorts" pitchFamily="2" charset="2"/>
        <a:buChar char="‰"/>
        <a:defRPr sz="1600">
          <a:solidFill>
            <a:schemeClr val="hlink"/>
          </a:solidFill>
          <a:latin typeface="+mn-lt"/>
        </a:defRPr>
      </a:lvl7pPr>
      <a:lvl8pPr marL="3028950" indent="-122238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Font typeface="Monotype Sorts" pitchFamily="2" charset="2"/>
        <a:buChar char="‰"/>
        <a:defRPr sz="1600">
          <a:solidFill>
            <a:schemeClr val="hlink"/>
          </a:solidFill>
          <a:latin typeface="+mn-lt"/>
        </a:defRPr>
      </a:lvl8pPr>
      <a:lvl9pPr marL="3486150" indent="-122238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Font typeface="Monotype Sorts" pitchFamily="2" charset="2"/>
        <a:buChar char="‰"/>
        <a:defRPr sz="16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Grp="1" noChangeArrowheads="1"/>
          </p:cNvSpPr>
          <p:nvPr>
            <p:ph type="ctrTitle"/>
          </p:nvPr>
        </p:nvSpPr>
        <p:spPr bwMode="ltGray">
          <a:xfrm>
            <a:off x="228600" y="609600"/>
            <a:ext cx="8382000" cy="2279650"/>
          </a:xfrm>
          <a:prstGeom prst="roundRect">
            <a:avLst>
              <a:gd name="adj" fmla="val 12495"/>
            </a:avLst>
          </a:prstGeom>
          <a:solidFill>
            <a:srgbClr val="339966"/>
          </a:solidFill>
          <a:ln w="12700" cap="flat">
            <a:solidFill>
              <a:schemeClr val="tx2"/>
            </a:solidFill>
            <a:round/>
            <a:headEnd type="none" w="med" len="med"/>
            <a:tailEnd type="none" w="med" len="med"/>
          </a:ln>
          <a:effectLst>
            <a:outerShdw dist="161645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COSC 416 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NoSQL Databases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Course Introduction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81000" y="3810000"/>
            <a:ext cx="8382000" cy="17541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C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80"/>
                  </a:outerShdw>
                </a:effectLst>
                <a:latin typeface="Arial" charset="0"/>
              </a:rPr>
              <a:t>(your name)</a:t>
            </a:r>
            <a:endParaRPr lang="en-US" sz="2800" b="1" dirty="0">
              <a:effectLst>
                <a:outerShdw blurRad="38100" dist="38100" dir="2700000" algn="tl">
                  <a:srgbClr val="000080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80"/>
                  </a:outerShdw>
                </a:effectLst>
                <a:latin typeface="Arial" charset="0"/>
              </a:rPr>
              <a:t>University of British Columbia Okanagan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80"/>
                  </a:outerShdw>
                </a:effectLst>
                <a:latin typeface="Arial" charset="0"/>
              </a:rPr>
              <a:t>(your email)</a:t>
            </a:r>
            <a:endParaRPr lang="en-US" sz="2400" b="1" dirty="0">
              <a:effectLst>
                <a:outerShdw blurRad="38100" dist="38100" dir="2700000" algn="tl">
                  <a:srgbClr val="000080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this Course is Important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953000"/>
          </a:xfrm>
        </p:spPr>
        <p:txBody>
          <a:bodyPr/>
          <a:lstStyle/>
          <a:p>
            <a:r>
              <a:rPr lang="en-CA" smtClean="0"/>
              <a:t>There are more options that ever when building database applications.  Good designers will select the right system for the project.  </a:t>
            </a:r>
            <a:r>
              <a:rPr lang="en-CA" b="1" i="1" smtClean="0">
                <a:solidFill>
                  <a:srgbClr val="66FF33"/>
                </a:solidFill>
              </a:rPr>
              <a:t>This course will improve your development skills and provide experience with many different data systems.</a:t>
            </a:r>
          </a:p>
          <a:p>
            <a:endParaRPr lang="en-CA" smtClean="0"/>
          </a:p>
          <a:p>
            <a:r>
              <a:rPr lang="en-CA" smtClean="0"/>
              <a:t>Database systems management is a major research and commercial field.  Understanding how they work and </a:t>
            </a:r>
            <a:r>
              <a:rPr lang="en-CA" i="1" smtClean="0">
                <a:solidFill>
                  <a:srgbClr val="FFFF00"/>
                </a:solidFill>
              </a:rPr>
              <a:t>building systems with them </a:t>
            </a:r>
            <a:r>
              <a:rPr lang="en-CA" smtClean="0"/>
              <a:t>will re-enforce concepts in operating systems, networks, and databases and make you a better developer and computer scientist.</a:t>
            </a:r>
          </a:p>
          <a:p>
            <a:endParaRPr lang="en-CA" smtClean="0"/>
          </a:p>
          <a:p>
            <a:r>
              <a:rPr lang="en-CA" smtClean="0"/>
              <a:t>The potential to produce new and exciting applications or research contributions is high.  The group assignments will make you a </a:t>
            </a:r>
            <a:r>
              <a:rPr lang="en-CA" i="1" smtClean="0">
                <a:solidFill>
                  <a:srgbClr val="FFFF00"/>
                </a:solidFill>
              </a:rPr>
              <a:t>better team member and communicator.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">
      <a:dk1>
        <a:srgbClr val="000000"/>
      </a:dk1>
      <a:lt1>
        <a:srgbClr val="1F89FF"/>
      </a:lt1>
      <a:dk2>
        <a:srgbClr val="0000D4"/>
      </a:dk2>
      <a:lt2>
        <a:srgbClr val="000080"/>
      </a:lt2>
      <a:accent1>
        <a:srgbClr val="FF8000"/>
      </a:accent1>
      <a:accent2>
        <a:srgbClr val="F20884"/>
      </a:accent2>
      <a:accent3>
        <a:srgbClr val="ABC4FF"/>
      </a:accent3>
      <a:accent4>
        <a:srgbClr val="000000"/>
      </a:accent4>
      <a:accent5>
        <a:srgbClr val="FFC0AA"/>
      </a:accent5>
      <a:accent6>
        <a:srgbClr val="DB0677"/>
      </a:accent6>
      <a:hlink>
        <a:srgbClr val="DD0806"/>
      </a:hlink>
      <a:folHlink>
        <a:srgbClr val="0067DB"/>
      </a:folHlink>
    </a:clrScheme>
    <a:fontScheme name="Professional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4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4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Professional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essional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Professional.pot</Template>
  <TotalTime>3053</TotalTime>
  <Pages>51</Pages>
  <Words>126</Words>
  <Application>Microsoft Office PowerPoint</Application>
  <PresentationFormat>Letter Paper (8.5x11 in)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Courier New</vt:lpstr>
      <vt:lpstr>Arial</vt:lpstr>
      <vt:lpstr>Monotype Sorts</vt:lpstr>
      <vt:lpstr>Times New Roman</vt:lpstr>
      <vt:lpstr>Professional</vt:lpstr>
      <vt:lpstr>COSC 416  NoSQL Databases   Course Introduction</vt:lpstr>
      <vt:lpstr>Why this Course is Important</vt:lpstr>
    </vt:vector>
  </TitlesOfParts>
  <Company>University of British Columbia Okanagan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416 Introduction</dc:title>
  <dc:creator>Ramon Lawrence (ramon.lawrence@ubc.ca)</dc:creator>
  <cp:lastModifiedBy>Ramon Lawrence</cp:lastModifiedBy>
  <cp:revision>7688366</cp:revision>
  <cp:lastPrinted>2002-08-15T13:45:37Z</cp:lastPrinted>
  <dcterms:created xsi:type="dcterms:W3CDTF">1996-06-27T11:39:17Z</dcterms:created>
  <dcterms:modified xsi:type="dcterms:W3CDTF">2013-02-04T19:56:21Z</dcterms:modified>
</cp:coreProperties>
</file>