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xlsx" ContentType="application/vnd.openxmlformats-officedocument.spreadsheetml.sheet"/>
  <Default Extension="jpg" ContentType="image/jpeg"/>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308" r:id="rId3"/>
    <p:sldId id="257" r:id="rId4"/>
    <p:sldId id="258" r:id="rId5"/>
    <p:sldId id="263" r:id="rId6"/>
    <p:sldId id="265" r:id="rId7"/>
    <p:sldId id="266" r:id="rId8"/>
    <p:sldId id="267" r:id="rId9"/>
    <p:sldId id="270" r:id="rId10"/>
    <p:sldId id="273" r:id="rId11"/>
    <p:sldId id="281" r:id="rId12"/>
    <p:sldId id="283" r:id="rId13"/>
    <p:sldId id="294" r:id="rId14"/>
    <p:sldId id="287" r:id="rId15"/>
    <p:sldId id="302" r:id="rId16"/>
    <p:sldId id="296" r:id="rId17"/>
    <p:sldId id="300" r:id="rId18"/>
    <p:sldId id="305" r:id="rId19"/>
    <p:sldId id="307" r:id="rId20"/>
    <p:sldId id="315" r:id="rId21"/>
    <p:sldId id="312" r:id="rId22"/>
    <p:sldId id="30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B8046BC-8B47-419F-87FC-2B56D7280301}">
          <p14:sldIdLst>
            <p14:sldId id="256"/>
            <p14:sldId id="308"/>
            <p14:sldId id="257"/>
          </p14:sldIdLst>
        </p14:section>
        <p14:section name="Conception" id="{D6E24CEA-2E5A-4384-A8C9-DE8C70BB5DF3}">
          <p14:sldIdLst>
            <p14:sldId id="258"/>
          </p14:sldIdLst>
        </p14:section>
        <p14:section name="Design" id="{DB8C83E3-7004-449F-BA5C-DFA7E4122CAA}">
          <p14:sldIdLst>
            <p14:sldId id="263"/>
            <p14:sldId id="265"/>
            <p14:sldId id="266"/>
            <p14:sldId id="267"/>
          </p14:sldIdLst>
        </p14:section>
        <p14:section name="Modelling" id="{018692CD-F059-479A-BCDB-BEA876235994}">
          <p14:sldIdLst>
            <p14:sldId id="270"/>
            <p14:sldId id="273"/>
            <p14:sldId id="281"/>
            <p14:sldId id="283"/>
            <p14:sldId id="294"/>
          </p14:sldIdLst>
        </p14:section>
        <p14:section name="Animating" id="{A32E5C7B-597F-40EC-93CA-909460001791}">
          <p14:sldIdLst>
            <p14:sldId id="287"/>
            <p14:sldId id="302"/>
            <p14:sldId id="296"/>
            <p14:sldId id="300"/>
          </p14:sldIdLst>
        </p14:section>
        <p14:section name="Scripting" id="{52B420B8-2C8C-406A-A6FE-EF8DCF9F5F2B}">
          <p14:sldIdLst>
            <p14:sldId id="305"/>
            <p14:sldId id="307"/>
          </p14:sldIdLst>
        </p14:section>
        <p14:section name="Conclusion" id="{1668C77E-E8EB-48AC-89AE-43A7ADB15C90}">
          <p14:sldIdLst>
            <p14:sldId id="315"/>
            <p14:sldId id="312"/>
            <p14:sldId id="30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12A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0284" autoAdjust="0"/>
  </p:normalViewPr>
  <p:slideViewPr>
    <p:cSldViewPr>
      <p:cViewPr varScale="1">
        <p:scale>
          <a:sx n="74" d="100"/>
          <a:sy n="74" d="100"/>
        </p:scale>
        <p:origin x="-1152" y="-102"/>
      </p:cViewPr>
      <p:guideLst>
        <p:guide orient="horz" pos="2160"/>
        <p:guide pos="2880"/>
      </p:guideLst>
    </p:cSldViewPr>
  </p:slideViewPr>
  <p:outlineViewPr>
    <p:cViewPr>
      <p:scale>
        <a:sx n="33" d="100"/>
        <a:sy n="33" d="100"/>
      </p:scale>
      <p:origin x="0" y="135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Sheet1!$B$1</c:f>
              <c:strCache>
                <c:ptCount val="1"/>
                <c:pt idx="0">
                  <c:v>Reference Photos</c:v>
                </c:pt>
              </c:strCache>
            </c:strRef>
          </c:tx>
          <c:spPr>
            <a:solidFill>
              <a:srgbClr val="FF0000"/>
            </a:solidFill>
          </c:spPr>
          <c:invertIfNegative val="0"/>
          <c:dLbls>
            <c:showLegendKey val="0"/>
            <c:showVal val="1"/>
            <c:showCatName val="0"/>
            <c:showSerName val="0"/>
            <c:showPercent val="0"/>
            <c:showBubbleSize val="0"/>
            <c:showLeaderLines val="0"/>
          </c:dLbls>
          <c:cat>
            <c:strRef>
              <c:f>Sheet1!$A$2:$A$4</c:f>
              <c:strCache>
                <c:ptCount val="3"/>
                <c:pt idx="0">
                  <c:v>Chameleon</c:v>
                </c:pt>
                <c:pt idx="1">
                  <c:v>Terrain</c:v>
                </c:pt>
                <c:pt idx="2">
                  <c:v>Snake</c:v>
                </c:pt>
              </c:strCache>
            </c:strRef>
          </c:cat>
          <c:val>
            <c:numRef>
              <c:f>Sheet1!$B$2:$B$4</c:f>
              <c:numCache>
                <c:formatCode>General</c:formatCode>
                <c:ptCount val="3"/>
                <c:pt idx="0">
                  <c:v>4</c:v>
                </c:pt>
                <c:pt idx="1">
                  <c:v>2</c:v>
                </c:pt>
                <c:pt idx="2">
                  <c:v>0</c:v>
                </c:pt>
              </c:numCache>
            </c:numRef>
          </c:val>
        </c:ser>
        <c:ser>
          <c:idx val="1"/>
          <c:order val="1"/>
          <c:tx>
            <c:strRef>
              <c:f>Sheet1!$C$1</c:f>
              <c:strCache>
                <c:ptCount val="1"/>
                <c:pt idx="0">
                  <c:v>Modelling</c:v>
                </c:pt>
              </c:strCache>
            </c:strRef>
          </c:tx>
          <c:spPr>
            <a:solidFill>
              <a:srgbClr val="00B0F0"/>
            </a:solidFill>
          </c:spPr>
          <c:invertIfNegative val="0"/>
          <c:dLbls>
            <c:showLegendKey val="0"/>
            <c:showVal val="1"/>
            <c:showCatName val="0"/>
            <c:showSerName val="0"/>
            <c:showPercent val="0"/>
            <c:showBubbleSize val="0"/>
            <c:showLeaderLines val="0"/>
          </c:dLbls>
          <c:cat>
            <c:strRef>
              <c:f>Sheet1!$A$2:$A$4</c:f>
              <c:strCache>
                <c:ptCount val="3"/>
                <c:pt idx="0">
                  <c:v>Chameleon</c:v>
                </c:pt>
                <c:pt idx="1">
                  <c:v>Terrain</c:v>
                </c:pt>
                <c:pt idx="2">
                  <c:v>Snake</c:v>
                </c:pt>
              </c:strCache>
            </c:strRef>
          </c:cat>
          <c:val>
            <c:numRef>
              <c:f>Sheet1!$C$2:$C$4</c:f>
              <c:numCache>
                <c:formatCode>General</c:formatCode>
                <c:ptCount val="3"/>
                <c:pt idx="0">
                  <c:v>22</c:v>
                </c:pt>
                <c:pt idx="1">
                  <c:v>7</c:v>
                </c:pt>
                <c:pt idx="2">
                  <c:v>2</c:v>
                </c:pt>
              </c:numCache>
            </c:numRef>
          </c:val>
        </c:ser>
        <c:ser>
          <c:idx val="2"/>
          <c:order val="2"/>
          <c:tx>
            <c:strRef>
              <c:f>Sheet1!$D$1</c:f>
              <c:strCache>
                <c:ptCount val="1"/>
                <c:pt idx="0">
                  <c:v>Painting Textures</c:v>
                </c:pt>
              </c:strCache>
            </c:strRef>
          </c:tx>
          <c:spPr>
            <a:solidFill>
              <a:srgbClr val="BE12A5"/>
            </a:solidFill>
          </c:spPr>
          <c:invertIfNegative val="0"/>
          <c:dLbls>
            <c:showLegendKey val="0"/>
            <c:showVal val="1"/>
            <c:showCatName val="0"/>
            <c:showSerName val="0"/>
            <c:showPercent val="0"/>
            <c:showBubbleSize val="0"/>
            <c:showLeaderLines val="0"/>
          </c:dLbls>
          <c:cat>
            <c:strRef>
              <c:f>Sheet1!$A$2:$A$4</c:f>
              <c:strCache>
                <c:ptCount val="3"/>
                <c:pt idx="0">
                  <c:v>Chameleon</c:v>
                </c:pt>
                <c:pt idx="1">
                  <c:v>Terrain</c:v>
                </c:pt>
                <c:pt idx="2">
                  <c:v>Snake</c:v>
                </c:pt>
              </c:strCache>
            </c:strRef>
          </c:cat>
          <c:val>
            <c:numRef>
              <c:f>Sheet1!$D$2:$D$4</c:f>
              <c:numCache>
                <c:formatCode>General</c:formatCode>
                <c:ptCount val="3"/>
                <c:pt idx="0">
                  <c:v>0.25</c:v>
                </c:pt>
                <c:pt idx="1">
                  <c:v>12</c:v>
                </c:pt>
                <c:pt idx="2">
                  <c:v>0</c:v>
                </c:pt>
              </c:numCache>
            </c:numRef>
          </c:val>
        </c:ser>
        <c:ser>
          <c:idx val="3"/>
          <c:order val="3"/>
          <c:tx>
            <c:strRef>
              <c:f>Sheet1!$E$1</c:f>
              <c:strCache>
                <c:ptCount val="1"/>
                <c:pt idx="0">
                  <c:v>Rigging</c:v>
                </c:pt>
              </c:strCache>
            </c:strRef>
          </c:tx>
          <c:invertIfNegative val="0"/>
          <c:dLbls>
            <c:showLegendKey val="0"/>
            <c:showVal val="1"/>
            <c:showCatName val="0"/>
            <c:showSerName val="0"/>
            <c:showPercent val="0"/>
            <c:showBubbleSize val="0"/>
            <c:showLeaderLines val="0"/>
          </c:dLbls>
          <c:cat>
            <c:strRef>
              <c:f>Sheet1!$A$2:$A$4</c:f>
              <c:strCache>
                <c:ptCount val="3"/>
                <c:pt idx="0">
                  <c:v>Chameleon</c:v>
                </c:pt>
                <c:pt idx="1">
                  <c:v>Terrain</c:v>
                </c:pt>
                <c:pt idx="2">
                  <c:v>Snake</c:v>
                </c:pt>
              </c:strCache>
            </c:strRef>
          </c:cat>
          <c:val>
            <c:numRef>
              <c:f>Sheet1!$E$2:$E$4</c:f>
              <c:numCache>
                <c:formatCode>General</c:formatCode>
                <c:ptCount val="3"/>
                <c:pt idx="0">
                  <c:v>25</c:v>
                </c:pt>
                <c:pt idx="1">
                  <c:v>2</c:v>
                </c:pt>
                <c:pt idx="2">
                  <c:v>14</c:v>
                </c:pt>
              </c:numCache>
            </c:numRef>
          </c:val>
        </c:ser>
        <c:ser>
          <c:idx val="4"/>
          <c:order val="4"/>
          <c:tx>
            <c:strRef>
              <c:f>Sheet1!$F$1</c:f>
              <c:strCache>
                <c:ptCount val="1"/>
                <c:pt idx="0">
                  <c:v>Animating</c:v>
                </c:pt>
              </c:strCache>
            </c:strRef>
          </c:tx>
          <c:spPr>
            <a:solidFill>
              <a:srgbClr val="FFFF00"/>
            </a:solidFill>
          </c:spPr>
          <c:invertIfNegative val="0"/>
          <c:dLbls>
            <c:showLegendKey val="0"/>
            <c:showVal val="1"/>
            <c:showCatName val="0"/>
            <c:showSerName val="0"/>
            <c:showPercent val="0"/>
            <c:showBubbleSize val="0"/>
            <c:showLeaderLines val="0"/>
          </c:dLbls>
          <c:cat>
            <c:strRef>
              <c:f>Sheet1!$A$2:$A$4</c:f>
              <c:strCache>
                <c:ptCount val="3"/>
                <c:pt idx="0">
                  <c:v>Chameleon</c:v>
                </c:pt>
                <c:pt idx="1">
                  <c:v>Terrain</c:v>
                </c:pt>
                <c:pt idx="2">
                  <c:v>Snake</c:v>
                </c:pt>
              </c:strCache>
            </c:strRef>
          </c:cat>
          <c:val>
            <c:numRef>
              <c:f>Sheet1!$F$2:$F$4</c:f>
              <c:numCache>
                <c:formatCode>General</c:formatCode>
                <c:ptCount val="3"/>
                <c:pt idx="0">
                  <c:v>32</c:v>
                </c:pt>
                <c:pt idx="1">
                  <c:v>3</c:v>
                </c:pt>
                <c:pt idx="2">
                  <c:v>8</c:v>
                </c:pt>
              </c:numCache>
            </c:numRef>
          </c:val>
        </c:ser>
        <c:ser>
          <c:idx val="5"/>
          <c:order val="5"/>
          <c:tx>
            <c:strRef>
              <c:f>Sheet1!$G$1</c:f>
              <c:strCache>
                <c:ptCount val="1"/>
                <c:pt idx="0">
                  <c:v>Scripting</c:v>
                </c:pt>
              </c:strCache>
            </c:strRef>
          </c:tx>
          <c:spPr>
            <a:solidFill>
              <a:srgbClr val="00B050"/>
            </a:solidFill>
          </c:spPr>
          <c:invertIfNegative val="0"/>
          <c:dLbls>
            <c:showLegendKey val="0"/>
            <c:showVal val="1"/>
            <c:showCatName val="0"/>
            <c:showSerName val="0"/>
            <c:showPercent val="0"/>
            <c:showBubbleSize val="0"/>
            <c:showLeaderLines val="0"/>
          </c:dLbls>
          <c:cat>
            <c:strRef>
              <c:f>Sheet1!$A$2:$A$4</c:f>
              <c:strCache>
                <c:ptCount val="3"/>
                <c:pt idx="0">
                  <c:v>Chameleon</c:v>
                </c:pt>
                <c:pt idx="1">
                  <c:v>Terrain</c:v>
                </c:pt>
                <c:pt idx="2">
                  <c:v>Snake</c:v>
                </c:pt>
              </c:strCache>
            </c:strRef>
          </c:cat>
          <c:val>
            <c:numRef>
              <c:f>Sheet1!$G$2:$G$4</c:f>
              <c:numCache>
                <c:formatCode>General</c:formatCode>
                <c:ptCount val="3"/>
                <c:pt idx="0">
                  <c:v>36</c:v>
                </c:pt>
                <c:pt idx="1">
                  <c:v>2</c:v>
                </c:pt>
                <c:pt idx="2">
                  <c:v>12</c:v>
                </c:pt>
              </c:numCache>
            </c:numRef>
          </c:val>
        </c:ser>
        <c:dLbls>
          <c:showLegendKey val="0"/>
          <c:showVal val="0"/>
          <c:showCatName val="0"/>
          <c:showSerName val="0"/>
          <c:showPercent val="0"/>
          <c:showBubbleSize val="0"/>
        </c:dLbls>
        <c:gapWidth val="157"/>
        <c:gapDepth val="110"/>
        <c:shape val="box"/>
        <c:axId val="44029824"/>
        <c:axId val="44031360"/>
        <c:axId val="0"/>
      </c:bar3DChart>
      <c:catAx>
        <c:axId val="44029824"/>
        <c:scaling>
          <c:orientation val="minMax"/>
        </c:scaling>
        <c:delete val="0"/>
        <c:axPos val="l"/>
        <c:majorTickMark val="none"/>
        <c:minorTickMark val="none"/>
        <c:tickLblPos val="nextTo"/>
        <c:crossAx val="44031360"/>
        <c:crosses val="autoZero"/>
        <c:auto val="1"/>
        <c:lblAlgn val="ctr"/>
        <c:lblOffset val="100"/>
        <c:noMultiLvlLbl val="0"/>
      </c:catAx>
      <c:valAx>
        <c:axId val="44031360"/>
        <c:scaling>
          <c:orientation val="minMax"/>
        </c:scaling>
        <c:delete val="0"/>
        <c:axPos val="b"/>
        <c:majorGridlines/>
        <c:minorGridlines/>
        <c:title>
          <c:tx>
            <c:rich>
              <a:bodyPr/>
              <a:lstStyle/>
              <a:p>
                <a:pPr>
                  <a:defRPr/>
                </a:pPr>
                <a:r>
                  <a:rPr lang="en-CA" dirty="0" smtClean="0"/>
                  <a:t>Person Hours</a:t>
                </a:r>
                <a:endParaRPr lang="en-CA" dirty="0"/>
              </a:p>
            </c:rich>
          </c:tx>
          <c:layout/>
          <c:overlay val="0"/>
        </c:title>
        <c:numFmt formatCode="General" sourceLinked="1"/>
        <c:majorTickMark val="out"/>
        <c:minorTickMark val="none"/>
        <c:tickLblPos val="nextTo"/>
        <c:crossAx val="44029824"/>
        <c:crosses val="autoZero"/>
        <c:crossBetween val="between"/>
      </c:valAx>
    </c:plotArea>
    <c:legend>
      <c:legendPos val="r"/>
      <c:layout>
        <c:manualLayout>
          <c:xMode val="edge"/>
          <c:yMode val="edge"/>
          <c:x val="0.76589871556971167"/>
          <c:y val="0.18855254081216125"/>
          <c:w val="0.2253556996880971"/>
          <c:h val="0.612848117688381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D1FC67-409B-4E2B-97E7-68B34CF66666}" type="datetimeFigureOut">
              <a:rPr lang="en-CA" smtClean="0"/>
              <a:t>07/04/2011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443EE4-263D-427B-B3A1-B7CA5AD52CE9}" type="slidenum">
              <a:rPr lang="en-CA" smtClean="0"/>
              <a:t>‹#›</a:t>
            </a:fld>
            <a:endParaRPr lang="en-CA"/>
          </a:p>
        </p:txBody>
      </p:sp>
    </p:spTree>
    <p:extLst>
      <p:ext uri="{BB962C8B-B14F-4D97-AF65-F5344CB8AC3E}">
        <p14:creationId xmlns:p14="http://schemas.microsoft.com/office/powerpoint/2010/main" val="158362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I’m sure you’ve at least heard of </a:t>
            </a:r>
            <a:r>
              <a:rPr lang="en-CA" baseline="0" dirty="0" smtClean="0"/>
              <a:t>those 3D games </a:t>
            </a:r>
            <a:r>
              <a:rPr lang="en-CA" baseline="0" dirty="0" smtClean="0"/>
              <a:t>getting </a:t>
            </a:r>
            <a:r>
              <a:rPr lang="en-CA" baseline="0" dirty="0" smtClean="0"/>
              <a:t>so much </a:t>
            </a:r>
            <a:r>
              <a:rPr lang="en-CA" baseline="0" dirty="0" smtClean="0"/>
              <a:t>attention, like Assassin’s Creed, which was made by the Montreal branch of </a:t>
            </a:r>
            <a:r>
              <a:rPr lang="en-CA" baseline="0" dirty="0" err="1" smtClean="0"/>
              <a:t>Ubisoft</a:t>
            </a:r>
            <a:r>
              <a:rPr lang="en-CA" baseline="0" dirty="0" smtClean="0"/>
              <a:t>, and the Final Fantasy series from Square </a:t>
            </a:r>
            <a:r>
              <a:rPr lang="en-CA" baseline="0" dirty="0" err="1" smtClean="0"/>
              <a:t>Enix</a:t>
            </a:r>
            <a:r>
              <a:rPr lang="en-CA" baseline="0" dirty="0" smtClean="0"/>
              <a:t>, but I’m not sure you understand just how much work goes into them that justifies their price tags.  </a:t>
            </a:r>
            <a:r>
              <a:rPr lang="en-CA" baseline="0" dirty="0" smtClean="0"/>
              <a:t>I’m going </a:t>
            </a:r>
            <a:r>
              <a:rPr lang="en-CA" baseline="0" dirty="0" smtClean="0"/>
              <a:t>to give you a glimpse of the effort that goes into making them look as good as they do.</a:t>
            </a:r>
            <a:endParaRPr lang="en-CA" baseline="0" dirty="0" smtClean="0"/>
          </a:p>
          <a:p>
            <a:endParaRPr lang="en-CA" baseline="0" dirty="0" smtClean="0"/>
          </a:p>
          <a:p>
            <a:r>
              <a:rPr lang="en-CA" b="1" i="1" baseline="0" dirty="0" smtClean="0"/>
              <a:t>Click to bring up game description</a:t>
            </a:r>
            <a:endParaRPr lang="en-CA" b="1" i="1" baseline="0" dirty="0" smtClean="0"/>
          </a:p>
          <a:p>
            <a:endParaRPr lang="en-CA" baseline="0" dirty="0" smtClean="0"/>
          </a:p>
          <a:p>
            <a:r>
              <a:rPr lang="en-CA" baseline="0" dirty="0" smtClean="0"/>
              <a:t>Professionals </a:t>
            </a:r>
            <a:r>
              <a:rPr lang="en-CA" baseline="0" dirty="0" smtClean="0"/>
              <a:t>use in-house or commercial tools.  I’ll be showing you how far you can get with freeware.</a:t>
            </a:r>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2</a:t>
            </a:fld>
            <a:endParaRPr lang="en-CA"/>
          </a:p>
        </p:txBody>
      </p:sp>
    </p:spTree>
    <p:extLst>
      <p:ext uri="{BB962C8B-B14F-4D97-AF65-F5344CB8AC3E}">
        <p14:creationId xmlns:p14="http://schemas.microsoft.com/office/powerpoint/2010/main" val="252704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smtClean="0"/>
              <a:t>No mouse clicks on this page</a:t>
            </a:r>
            <a:endParaRPr lang="en-CA" b="1" i="1" dirty="0"/>
          </a:p>
        </p:txBody>
      </p:sp>
      <p:sp>
        <p:nvSpPr>
          <p:cNvPr id="4" name="Slide Number Placeholder 3"/>
          <p:cNvSpPr>
            <a:spLocks noGrp="1"/>
          </p:cNvSpPr>
          <p:nvPr>
            <p:ph type="sldNum" sz="quarter" idx="10"/>
          </p:nvPr>
        </p:nvSpPr>
        <p:spPr/>
        <p:txBody>
          <a:bodyPr/>
          <a:lstStyle/>
          <a:p>
            <a:fld id="{BB443EE4-263D-427B-B3A1-B7CA5AD52CE9}" type="slidenum">
              <a:rPr lang="en-CA" smtClean="0"/>
              <a:t>18</a:t>
            </a:fld>
            <a:endParaRPr lang="en-CA"/>
          </a:p>
        </p:txBody>
      </p:sp>
    </p:spTree>
    <p:extLst>
      <p:ext uri="{BB962C8B-B14F-4D97-AF65-F5344CB8AC3E}">
        <p14:creationId xmlns:p14="http://schemas.microsoft.com/office/powerpoint/2010/main" val="705617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30 seconds</a:t>
            </a:r>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19</a:t>
            </a:fld>
            <a:endParaRPr lang="en-CA"/>
          </a:p>
        </p:txBody>
      </p:sp>
    </p:spTree>
    <p:extLst>
      <p:ext uri="{BB962C8B-B14F-4D97-AF65-F5344CB8AC3E}">
        <p14:creationId xmlns:p14="http://schemas.microsoft.com/office/powerpoint/2010/main" val="2739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smtClean="0"/>
              <a:t>Blender</a:t>
            </a:r>
          </a:p>
          <a:p>
            <a:pPr lvl="1"/>
            <a:r>
              <a:rPr lang="en-CA" dirty="0" smtClean="0"/>
              <a:t>Does not support spline modelling</a:t>
            </a:r>
          </a:p>
          <a:p>
            <a:pPr lvl="1"/>
            <a:r>
              <a:rPr lang="en-CA" dirty="0" smtClean="0"/>
              <a:t>User interface is not the best (often confusing), especially when working with textures</a:t>
            </a:r>
          </a:p>
          <a:p>
            <a:pPr lvl="1"/>
            <a:r>
              <a:rPr lang="en-CA" dirty="0" smtClean="0"/>
              <a:t>Steep learning curve because of keyboard shortcut dependence, but this causes increased efficiency later because users are not constantly hunting with a mouse to change from the rotation to scaling or translating tools.</a:t>
            </a:r>
          </a:p>
          <a:p>
            <a:pPr lvl="1"/>
            <a:r>
              <a:rPr lang="en-CA" dirty="0" smtClean="0"/>
              <a:t>In perspective view, there is a limit to the zoom before the increments it zooms in for every button push becomes useless</a:t>
            </a:r>
          </a:p>
          <a:p>
            <a:pPr lvl="1"/>
            <a:endParaRPr lang="en-CA" dirty="0" smtClean="0"/>
          </a:p>
          <a:p>
            <a:pPr lvl="0"/>
            <a:r>
              <a:rPr lang="en-CA" dirty="0" smtClean="0"/>
              <a:t>Unity</a:t>
            </a:r>
          </a:p>
          <a:p>
            <a:pPr lvl="1"/>
            <a:r>
              <a:rPr lang="en-CA" dirty="0" smtClean="0"/>
              <a:t>Will need some work yet.  As it just recently released a free version that has already gone through four updates in the five months that I worked with it, it is likely that it will improve rapidly</a:t>
            </a:r>
          </a:p>
          <a:p>
            <a:pPr lvl="1"/>
            <a:r>
              <a:rPr lang="en-CA" dirty="0" smtClean="0"/>
              <a:t>Until then, I will be looking into an alternative</a:t>
            </a:r>
          </a:p>
          <a:p>
            <a:pPr lvl="0"/>
            <a:endParaRPr lang="en-CA" dirty="0" smtClean="0"/>
          </a:p>
          <a:p>
            <a:pPr lvl="1"/>
            <a:endParaRPr lang="en-CA" dirty="0" smtClean="0"/>
          </a:p>
        </p:txBody>
      </p:sp>
      <p:sp>
        <p:nvSpPr>
          <p:cNvPr id="4" name="Slide Number Placeholder 3"/>
          <p:cNvSpPr>
            <a:spLocks noGrp="1"/>
          </p:cNvSpPr>
          <p:nvPr>
            <p:ph type="sldNum" sz="quarter" idx="10"/>
          </p:nvPr>
        </p:nvSpPr>
        <p:spPr/>
        <p:txBody>
          <a:bodyPr/>
          <a:lstStyle/>
          <a:p>
            <a:fld id="{BB443EE4-263D-427B-B3A1-B7CA5AD52CE9}" type="slidenum">
              <a:rPr lang="en-CA" smtClean="0"/>
              <a:t>20</a:t>
            </a:fld>
            <a:endParaRPr lang="en-CA"/>
          </a:p>
        </p:txBody>
      </p:sp>
    </p:spTree>
    <p:extLst>
      <p:ext uri="{BB962C8B-B14F-4D97-AF65-F5344CB8AC3E}">
        <p14:creationId xmlns:p14="http://schemas.microsoft.com/office/powerpoint/2010/main" val="2832551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21</a:t>
            </a:fld>
            <a:endParaRPr lang="en-CA"/>
          </a:p>
        </p:txBody>
      </p:sp>
    </p:spTree>
    <p:extLst>
      <p:ext uri="{BB962C8B-B14F-4D97-AF65-F5344CB8AC3E}">
        <p14:creationId xmlns:p14="http://schemas.microsoft.com/office/powerpoint/2010/main" val="175747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Use</a:t>
            </a:r>
            <a:r>
              <a:rPr lang="en-CA" baseline="0" dirty="0" smtClean="0"/>
              <a:t> bar chart. Person hours.</a:t>
            </a:r>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22</a:t>
            </a:fld>
            <a:endParaRPr lang="en-CA"/>
          </a:p>
        </p:txBody>
      </p:sp>
    </p:spTree>
    <p:extLst>
      <p:ext uri="{BB962C8B-B14F-4D97-AF65-F5344CB8AC3E}">
        <p14:creationId xmlns:p14="http://schemas.microsoft.com/office/powerpoint/2010/main" val="205893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3</a:t>
            </a:fld>
            <a:endParaRPr lang="en-CA"/>
          </a:p>
        </p:txBody>
      </p:sp>
    </p:spTree>
    <p:extLst>
      <p:ext uri="{BB962C8B-B14F-4D97-AF65-F5344CB8AC3E}">
        <p14:creationId xmlns:p14="http://schemas.microsoft.com/office/powerpoint/2010/main" val="1268992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4</a:t>
            </a:fld>
            <a:endParaRPr lang="en-CA"/>
          </a:p>
        </p:txBody>
      </p:sp>
    </p:spTree>
    <p:extLst>
      <p:ext uri="{BB962C8B-B14F-4D97-AF65-F5344CB8AC3E}">
        <p14:creationId xmlns:p14="http://schemas.microsoft.com/office/powerpoint/2010/main" val="332359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mesh editing, we can work on three levels: vertices, edges, and faces.</a:t>
            </a:r>
          </a:p>
          <a:p>
            <a:endParaRPr lang="en-CA" dirty="0" smtClean="0"/>
          </a:p>
          <a:p>
            <a:r>
              <a:rPr lang="en-CA" dirty="0" smtClean="0"/>
              <a:t>Faces </a:t>
            </a:r>
            <a:r>
              <a:rPr lang="en-CA" dirty="0" smtClean="0"/>
              <a:t>are the meat of a mesh, the visible part.  They are defined by three or four edges (three or four vertices).</a:t>
            </a:r>
          </a:p>
          <a:p>
            <a:r>
              <a:rPr lang="en-CA" dirty="0" smtClean="0"/>
              <a:t>As with edges, these can be rotated, scaled, and translated.</a:t>
            </a:r>
          </a:p>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10</a:t>
            </a:fld>
            <a:endParaRPr lang="en-CA"/>
          </a:p>
        </p:txBody>
      </p:sp>
    </p:spTree>
    <p:extLst>
      <p:ext uri="{BB962C8B-B14F-4D97-AF65-F5344CB8AC3E}">
        <p14:creationId xmlns:p14="http://schemas.microsoft.com/office/powerpoint/2010/main" val="6681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involves taking the faces of a primitive shape like a cube and extruding them and reshaping their vertices through translating, rotating, and scaling.</a:t>
            </a:r>
          </a:p>
          <a:p>
            <a:pPr lvl="1"/>
            <a:r>
              <a:rPr lang="en-CA" dirty="0" smtClean="0"/>
              <a:t>This was primarily used on the trees, though it was used to a degree on the chameleon, primarily in modelling his tail and blocking out his initial shape.</a:t>
            </a:r>
          </a:p>
          <a:p>
            <a:r>
              <a:rPr lang="en-CA" dirty="0" smtClean="0"/>
              <a:t>This involves cutting/subdividing the faces and edges of a primitive.</a:t>
            </a:r>
          </a:p>
          <a:p>
            <a:pPr lvl="1"/>
            <a:r>
              <a:rPr lang="en-CA" dirty="0" smtClean="0"/>
              <a:t>This was primarily done in creating the chameleon (adding details to his blocked out shape) and in adding subsections to the snake so his mesh would be able to curve properly.</a:t>
            </a:r>
          </a:p>
          <a:p>
            <a:endParaRPr lang="en-CA" dirty="0" smtClean="0"/>
          </a:p>
          <a:p>
            <a:r>
              <a:rPr lang="en-CA" dirty="0" smtClean="0"/>
              <a:t>The best way to go is to use the extrusion strategy, at least initially.  In this way, blocking out the basics of the shape is easily done.</a:t>
            </a:r>
          </a:p>
          <a:p>
            <a:endParaRPr lang="en-CA" dirty="0" smtClean="0"/>
          </a:p>
          <a:p>
            <a:r>
              <a:rPr lang="en-CA" dirty="0" smtClean="0"/>
              <a:t>Later on, cutting up faces and subdividing them is useful in creating details, such as adding a more rounded shape to eyes and noses as well as any limbs.</a:t>
            </a:r>
          </a:p>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11</a:t>
            </a:fld>
            <a:endParaRPr lang="en-CA"/>
          </a:p>
        </p:txBody>
      </p:sp>
    </p:spTree>
    <p:extLst>
      <p:ext uri="{BB962C8B-B14F-4D97-AF65-F5344CB8AC3E}">
        <p14:creationId xmlns:p14="http://schemas.microsoft.com/office/powerpoint/2010/main" val="31168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Bones are added to a skeleton by extruding them from their parent bone.</a:t>
            </a:r>
          </a:p>
          <a:p>
            <a:r>
              <a:rPr lang="en-CA" dirty="0" smtClean="0"/>
              <a:t>Bones generally exist in hierarchical chains</a:t>
            </a:r>
          </a:p>
          <a:p>
            <a:pPr lvl="1"/>
            <a:r>
              <a:rPr lang="en-CA" dirty="0" smtClean="0"/>
              <a:t>The shoulder is the parent of the upper arm bone, which is the parent of the forearm bone, which is the parent of the hand bone, and so on.</a:t>
            </a:r>
          </a:p>
          <a:p>
            <a:endParaRPr lang="en-CA" dirty="0" smtClean="0"/>
          </a:p>
          <a:p>
            <a:r>
              <a:rPr lang="en-CA" dirty="0" smtClean="0"/>
              <a:t>The parent-child relationship between bones is the primary constraint, but occasionally more are needed.</a:t>
            </a:r>
          </a:p>
          <a:p>
            <a:r>
              <a:rPr lang="en-CA" dirty="0" smtClean="0"/>
              <a:t>I used</a:t>
            </a:r>
          </a:p>
          <a:p>
            <a:pPr lvl="1"/>
            <a:r>
              <a:rPr lang="en-CA" dirty="0" smtClean="0"/>
              <a:t>Inverse Kinematic constraints</a:t>
            </a:r>
          </a:p>
          <a:p>
            <a:pPr lvl="1"/>
            <a:r>
              <a:rPr lang="en-CA" dirty="0" smtClean="0"/>
              <a:t>Floor constraints</a:t>
            </a:r>
          </a:p>
          <a:p>
            <a:pPr lvl="1"/>
            <a:r>
              <a:rPr lang="en-CA" dirty="0" smtClean="0"/>
              <a:t>Stretch To constraints</a:t>
            </a:r>
          </a:p>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12</a:t>
            </a:fld>
            <a:endParaRPr lang="en-CA"/>
          </a:p>
        </p:txBody>
      </p:sp>
    </p:spTree>
    <p:extLst>
      <p:ext uri="{BB962C8B-B14F-4D97-AF65-F5344CB8AC3E}">
        <p14:creationId xmlns:p14="http://schemas.microsoft.com/office/powerpoint/2010/main" val="316666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Talk about how not all bones are used to deform</a:t>
            </a:r>
            <a:r>
              <a:rPr lang="en-CA" baseline="0" dirty="0" smtClean="0"/>
              <a:t> the mesh; instead they are used to manipulate other bones that are controlling the mesh.</a:t>
            </a:r>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13</a:t>
            </a:fld>
            <a:endParaRPr lang="en-CA"/>
          </a:p>
        </p:txBody>
      </p:sp>
    </p:spTree>
    <p:extLst>
      <p:ext uri="{BB962C8B-B14F-4D97-AF65-F5344CB8AC3E}">
        <p14:creationId xmlns:p14="http://schemas.microsoft.com/office/powerpoint/2010/main" val="233059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baseline="0" dirty="0" smtClean="0"/>
              <a:t>No clicks here.</a:t>
            </a:r>
          </a:p>
          <a:p>
            <a:endParaRPr lang="en-CA" b="1" i="1"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CA" b="1" i="1" dirty="0" smtClean="0"/>
              <a:t>F</a:t>
            </a:r>
            <a:r>
              <a:rPr lang="en-CA" dirty="0" smtClean="0"/>
              <a:t>or example, a walk cycle must start with one leg and end with the body in position to move that leg again.</a:t>
            </a:r>
          </a:p>
          <a:p>
            <a:endParaRPr lang="en-CA" dirty="0" smtClean="0"/>
          </a:p>
          <a:p>
            <a:r>
              <a:rPr lang="en-CA" dirty="0" smtClean="0"/>
              <a:t>This is the process of moving the bones.</a:t>
            </a:r>
          </a:p>
          <a:p>
            <a:pPr lvl="1"/>
            <a:r>
              <a:rPr lang="en-CA" dirty="0" smtClean="0"/>
              <a:t>First, major motions are blocked out</a:t>
            </a:r>
          </a:p>
          <a:p>
            <a:pPr lvl="2"/>
            <a:r>
              <a:rPr lang="en-CA" dirty="0" smtClean="0"/>
              <a:t>Feet and hands and moved to where they should be at the appropriate time, and </a:t>
            </a:r>
            <a:r>
              <a:rPr lang="en-CA" dirty="0" err="1" smtClean="0"/>
              <a:t>keyframes</a:t>
            </a:r>
            <a:r>
              <a:rPr lang="en-CA" dirty="0" smtClean="0"/>
              <a:t> are added.</a:t>
            </a:r>
          </a:p>
          <a:p>
            <a:pPr lvl="1"/>
            <a:r>
              <a:rPr lang="en-CA" dirty="0" smtClean="0"/>
              <a:t>Minor motions are then added in</a:t>
            </a:r>
          </a:p>
          <a:p>
            <a:pPr lvl="2"/>
            <a:r>
              <a:rPr lang="en-CA" dirty="0" smtClean="0"/>
              <a:t>The motion of elbows and knees and spine because of the motions of the hands and feet are added.</a:t>
            </a:r>
          </a:p>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14</a:t>
            </a:fld>
            <a:endParaRPr lang="en-CA"/>
          </a:p>
        </p:txBody>
      </p:sp>
    </p:spTree>
    <p:extLst>
      <p:ext uri="{BB962C8B-B14F-4D97-AF65-F5344CB8AC3E}">
        <p14:creationId xmlns:p14="http://schemas.microsoft.com/office/powerpoint/2010/main" val="63313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B443EE4-263D-427B-B3A1-B7CA5AD52CE9}" type="slidenum">
              <a:rPr lang="en-CA" smtClean="0"/>
              <a:t>15</a:t>
            </a:fld>
            <a:endParaRPr lang="en-CA"/>
          </a:p>
        </p:txBody>
      </p:sp>
    </p:spTree>
    <p:extLst>
      <p:ext uri="{BB962C8B-B14F-4D97-AF65-F5344CB8AC3E}">
        <p14:creationId xmlns:p14="http://schemas.microsoft.com/office/powerpoint/2010/main" val="1281558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9786239-A797-4751-AC0D-04C975F7047E}" type="datetime1">
              <a:rPr lang="en-CA" smtClean="0"/>
              <a:t>07/04/2011</a:t>
            </a:fld>
            <a:endParaRPr lang="en-CA"/>
          </a:p>
        </p:txBody>
      </p:sp>
      <p:sp>
        <p:nvSpPr>
          <p:cNvPr id="16" name="Slide Number Placeholder 15"/>
          <p:cNvSpPr>
            <a:spLocks noGrp="1"/>
          </p:cNvSpPr>
          <p:nvPr>
            <p:ph type="sldNum" sz="quarter" idx="11"/>
          </p:nvPr>
        </p:nvSpPr>
        <p:spPr/>
        <p:txBody>
          <a:bodyPr/>
          <a:lstStyle/>
          <a:p>
            <a:fld id="{0BF32868-C030-4AAD-94F0-98894CC1CA9F}"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9497ADD-7FE8-4B80-B698-E54607C82804}" type="datetime1">
              <a:rPr lang="en-CA" smtClean="0"/>
              <a:t>07/04/2011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F32868-C030-4AAD-94F0-98894CC1CA9F}"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3537AF-48CC-4EE9-85F7-0829CE456CFA}" type="datetime1">
              <a:rPr lang="en-CA" smtClean="0"/>
              <a:t>07/04/2011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F32868-C030-4AAD-94F0-98894CC1CA9F}"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9E35747A-F17F-4C14-A070-85C8F292323C}" type="datetime1">
              <a:rPr lang="en-CA" smtClean="0"/>
              <a:t>07/04/2011</a:t>
            </a:fld>
            <a:endParaRPr lang="en-CA"/>
          </a:p>
        </p:txBody>
      </p:sp>
      <p:sp>
        <p:nvSpPr>
          <p:cNvPr id="15" name="Slide Number Placeholder 14"/>
          <p:cNvSpPr>
            <a:spLocks noGrp="1"/>
          </p:cNvSpPr>
          <p:nvPr>
            <p:ph type="sldNum" sz="quarter" idx="15"/>
          </p:nvPr>
        </p:nvSpPr>
        <p:spPr/>
        <p:txBody>
          <a:bodyPr/>
          <a:lstStyle>
            <a:lvl1pPr algn="ctr">
              <a:defRPr/>
            </a:lvl1pPr>
          </a:lstStyle>
          <a:p>
            <a:fld id="{0BF32868-C030-4AAD-94F0-98894CC1CA9F}" type="slidenum">
              <a:rPr lang="en-CA" smtClean="0"/>
              <a:t>‹#›</a:t>
            </a:fld>
            <a:endParaRPr lang="en-CA"/>
          </a:p>
        </p:txBody>
      </p:sp>
      <p:sp>
        <p:nvSpPr>
          <p:cNvPr id="16" name="Footer Placeholder 15"/>
          <p:cNvSpPr>
            <a:spLocks noGrp="1"/>
          </p:cNvSpPr>
          <p:nvPr>
            <p:ph type="ftr" sz="quarter" idx="16"/>
          </p:nvPr>
        </p:nvSpPr>
        <p:spPr/>
        <p:txBody>
          <a:bodyPr/>
          <a:lstStyle/>
          <a:p>
            <a:endParaRPr lang="en-CA"/>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29C2736-7AA0-483D-8DAD-E0C33813CE25}" type="datetime1">
              <a:rPr lang="en-CA" smtClean="0"/>
              <a:t>07/04/2011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BF32868-C030-4AAD-94F0-98894CC1CA9F}" type="slidenum">
              <a:rPr lang="en-CA" smtClean="0"/>
              <a:t>‹#›</a:t>
            </a:fld>
            <a:endParaRPr lang="en-CA"/>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9A4B55-2E86-4338-8986-B21D901D20C2}" type="datetime1">
              <a:rPr lang="en-CA" smtClean="0"/>
              <a:t>07/04/2011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BF32868-C030-4AAD-94F0-98894CC1CA9F}" type="slidenum">
              <a:rPr lang="en-CA" smtClean="0"/>
              <a:t>‹#›</a:t>
            </a:fld>
            <a:endParaRPr lang="en-CA"/>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BF32868-C030-4AAD-94F0-98894CC1CA9F}" type="slidenum">
              <a:rPr lang="en-CA" smtClean="0"/>
              <a:t>‹#›</a:t>
            </a:fld>
            <a:endParaRPr lang="en-CA"/>
          </a:p>
        </p:txBody>
      </p:sp>
      <p:sp>
        <p:nvSpPr>
          <p:cNvPr id="8" name="Footer Placeholder 7"/>
          <p:cNvSpPr>
            <a:spLocks noGrp="1"/>
          </p:cNvSpPr>
          <p:nvPr>
            <p:ph type="ftr" sz="quarter" idx="11"/>
          </p:nvPr>
        </p:nvSpPr>
        <p:spPr/>
        <p:txBody>
          <a:bodyPr/>
          <a:lstStyle/>
          <a:p>
            <a:endParaRPr lang="en-CA"/>
          </a:p>
        </p:txBody>
      </p:sp>
      <p:sp>
        <p:nvSpPr>
          <p:cNvPr id="7" name="Date Placeholder 6"/>
          <p:cNvSpPr>
            <a:spLocks noGrp="1"/>
          </p:cNvSpPr>
          <p:nvPr>
            <p:ph type="dt" sz="half" idx="10"/>
          </p:nvPr>
        </p:nvSpPr>
        <p:spPr/>
        <p:txBody>
          <a:bodyPr/>
          <a:lstStyle/>
          <a:p>
            <a:fld id="{931D63AE-7127-4E10-AB50-DB412BFA980E}" type="datetime1">
              <a:rPr lang="en-CA" smtClean="0"/>
              <a:t>07/04/2011</a:t>
            </a:fld>
            <a:endParaRPr lang="en-CA"/>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A07DC1-0D89-4360-BB06-974E50320A96}" type="datetime1">
              <a:rPr lang="en-CA" smtClean="0"/>
              <a:t>07/04/2011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BF32868-C030-4AAD-94F0-98894CC1CA9F}" type="slidenum">
              <a:rPr lang="en-CA" smtClean="0"/>
              <a:t>‹#›</a:t>
            </a:fld>
            <a:endParaRPr lang="en-CA"/>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428C8-40DB-4B28-B096-FA913D7FE380}" type="datetime1">
              <a:rPr lang="en-CA" smtClean="0"/>
              <a:t>07/04/2011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BF32868-C030-4AAD-94F0-98894CC1CA9F}"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F54A5835-6864-4BED-8A62-7FF904691A99}" type="datetime1">
              <a:rPr lang="en-CA" smtClean="0"/>
              <a:t>07/04/2011</a:t>
            </a:fld>
            <a:endParaRPr lang="en-CA"/>
          </a:p>
        </p:txBody>
      </p:sp>
      <p:sp>
        <p:nvSpPr>
          <p:cNvPr id="9" name="Slide Number Placeholder 8"/>
          <p:cNvSpPr>
            <a:spLocks noGrp="1"/>
          </p:cNvSpPr>
          <p:nvPr>
            <p:ph type="sldNum" sz="quarter" idx="15"/>
          </p:nvPr>
        </p:nvSpPr>
        <p:spPr/>
        <p:txBody>
          <a:bodyPr/>
          <a:lstStyle/>
          <a:p>
            <a:fld id="{0BF32868-C030-4AAD-94F0-98894CC1CA9F}" type="slidenum">
              <a:rPr lang="en-CA" smtClean="0"/>
              <a:t>‹#›</a:t>
            </a:fld>
            <a:endParaRPr lang="en-CA"/>
          </a:p>
        </p:txBody>
      </p:sp>
      <p:sp>
        <p:nvSpPr>
          <p:cNvPr id="10" name="Footer Placeholder 9"/>
          <p:cNvSpPr>
            <a:spLocks noGrp="1"/>
          </p:cNvSpPr>
          <p:nvPr>
            <p:ph type="ftr" sz="quarter" idx="16"/>
          </p:nvPr>
        </p:nvSpPr>
        <p:spPr/>
        <p:txBody>
          <a:bodyPr/>
          <a:lstStyle/>
          <a:p>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A0F4B0C6-7F81-4494-A55E-F5A26A0A0323}" type="datetime1">
              <a:rPr lang="en-CA" smtClean="0"/>
              <a:t>07/04/2011</a:t>
            </a:fld>
            <a:endParaRPr lang="en-CA"/>
          </a:p>
        </p:txBody>
      </p:sp>
      <p:sp>
        <p:nvSpPr>
          <p:cNvPr id="9" name="Slide Number Placeholder 8"/>
          <p:cNvSpPr>
            <a:spLocks noGrp="1"/>
          </p:cNvSpPr>
          <p:nvPr>
            <p:ph type="sldNum" sz="quarter" idx="11"/>
          </p:nvPr>
        </p:nvSpPr>
        <p:spPr/>
        <p:txBody>
          <a:bodyPr/>
          <a:lstStyle/>
          <a:p>
            <a:fld id="{0BF32868-C030-4AAD-94F0-98894CC1CA9F}"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07D9897-334F-4BCB-9DA8-E92BF0EE64FD}" type="datetime1">
              <a:rPr lang="en-CA" smtClean="0"/>
              <a:t>07/04/2011</a:t>
            </a:fld>
            <a:endParaRPr lang="en-CA"/>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CA"/>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BF32868-C030-4AAD-94F0-98894CC1CA9F}" type="slidenum">
              <a:rPr lang="en-CA" smtClean="0"/>
              <a:t>‹#›</a:t>
            </a:fld>
            <a:endParaRPr lang="en-CA"/>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5.avi"/><Relationship Id="rId1" Type="http://schemas.openxmlformats.org/officeDocument/2006/relationships/video" Target="NULL"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CA" dirty="0" smtClean="0"/>
              <a:t>By Jessie Slamka</a:t>
            </a:r>
          </a:p>
          <a:p>
            <a:r>
              <a:rPr lang="en-CA" dirty="0" smtClean="0"/>
              <a:t>Computer Science</a:t>
            </a:r>
          </a:p>
          <a:p>
            <a:r>
              <a:rPr lang="en-CA" dirty="0" smtClean="0"/>
              <a:t>Honours Thesis</a:t>
            </a:r>
          </a:p>
          <a:p>
            <a:r>
              <a:rPr lang="en-CA" dirty="0" smtClean="0"/>
              <a:t>Supervisor: Ramon Lawrence</a:t>
            </a:r>
            <a:endParaRPr lang="en-CA" dirty="0"/>
          </a:p>
          <a:p>
            <a:endParaRPr lang="en-CA" dirty="0"/>
          </a:p>
        </p:txBody>
      </p:sp>
      <p:sp>
        <p:nvSpPr>
          <p:cNvPr id="2" name="Title 1"/>
          <p:cNvSpPr>
            <a:spLocks noGrp="1"/>
          </p:cNvSpPr>
          <p:nvPr>
            <p:ph type="ctrTitle"/>
          </p:nvPr>
        </p:nvSpPr>
        <p:spPr/>
        <p:txBody>
          <a:bodyPr/>
          <a:lstStyle/>
          <a:p>
            <a:r>
              <a:rPr lang="en-CA" dirty="0" smtClean="0"/>
              <a:t>3D Game Development</a:t>
            </a:r>
            <a:endParaRPr lang="en-CA" dirty="0"/>
          </a:p>
        </p:txBody>
      </p:sp>
      <p:sp>
        <p:nvSpPr>
          <p:cNvPr id="4" name="Slide Number Placeholder 3"/>
          <p:cNvSpPr>
            <a:spLocks noGrp="1"/>
          </p:cNvSpPr>
          <p:nvPr>
            <p:ph type="sldNum" sz="quarter" idx="11"/>
          </p:nvPr>
        </p:nvSpPr>
        <p:spPr/>
        <p:txBody>
          <a:bodyPr/>
          <a:lstStyle/>
          <a:p>
            <a:fld id="{0BF32868-C030-4AAD-94F0-98894CC1CA9F}" type="slidenum">
              <a:rPr lang="en-CA" smtClean="0"/>
              <a:t>1</a:t>
            </a:fld>
            <a:endParaRPr lang="en-CA"/>
          </a:p>
        </p:txBody>
      </p:sp>
    </p:spTree>
    <p:extLst>
      <p:ext uri="{BB962C8B-B14F-4D97-AF65-F5344CB8AC3E}">
        <p14:creationId xmlns:p14="http://schemas.microsoft.com/office/powerpoint/2010/main" val="1050198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CA" dirty="0" smtClean="0"/>
              <a:t>A Quick Introduction to 3D Modelling</a:t>
            </a:r>
            <a:endParaRPr lang="en-CA" dirty="0"/>
          </a:p>
        </p:txBody>
      </p:sp>
      <p:pic>
        <p:nvPicPr>
          <p:cNvPr id="5" name="mesh editing fin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722"/>
          <a:stretch/>
        </p:blipFill>
        <p:spPr>
          <a:xfrm>
            <a:off x="566670" y="1524000"/>
            <a:ext cx="8069330" cy="4572000"/>
          </a:xfrm>
        </p:spPr>
      </p:pic>
      <p:sp>
        <p:nvSpPr>
          <p:cNvPr id="2" name="Slide Number Placeholder 1"/>
          <p:cNvSpPr>
            <a:spLocks noGrp="1"/>
          </p:cNvSpPr>
          <p:nvPr>
            <p:ph type="sldNum" sz="quarter" idx="15"/>
          </p:nvPr>
        </p:nvSpPr>
        <p:spPr/>
        <p:txBody>
          <a:bodyPr/>
          <a:lstStyle/>
          <a:p>
            <a:fld id="{0BF32868-C030-4AAD-94F0-98894CC1CA9F}" type="slidenum">
              <a:rPr lang="en-CA" smtClean="0"/>
              <a:t>10</a:t>
            </a:fld>
            <a:endParaRPr lang="en-CA"/>
          </a:p>
        </p:txBody>
      </p:sp>
    </p:spTree>
    <p:extLst>
      <p:ext uri="{BB962C8B-B14F-4D97-AF65-F5344CB8AC3E}">
        <p14:creationId xmlns:p14="http://schemas.microsoft.com/office/powerpoint/2010/main" val="97250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476400"/>
          </a:xfrm>
        </p:spPr>
        <p:txBody>
          <a:bodyPr>
            <a:normAutofit/>
          </a:bodyPr>
          <a:lstStyle/>
          <a:p>
            <a:r>
              <a:rPr lang="en-CA" dirty="0" smtClean="0"/>
              <a:t>Tree </a:t>
            </a:r>
            <a:r>
              <a:rPr lang="en-CA" dirty="0"/>
              <a:t/>
            </a:r>
            <a:br>
              <a:rPr lang="en-CA" dirty="0"/>
            </a:br>
            <a:r>
              <a:rPr lang="en-CA" dirty="0" smtClean="0"/>
              <a:t>Combining Two Strategies</a:t>
            </a:r>
            <a:endParaRPr lang="en-CA" dirty="0"/>
          </a:p>
        </p:txBody>
      </p:sp>
      <p:sp>
        <p:nvSpPr>
          <p:cNvPr id="2" name="Slide Number Placeholder 1"/>
          <p:cNvSpPr>
            <a:spLocks noGrp="1"/>
          </p:cNvSpPr>
          <p:nvPr>
            <p:ph type="sldNum" sz="quarter" idx="15"/>
          </p:nvPr>
        </p:nvSpPr>
        <p:spPr/>
        <p:txBody>
          <a:bodyPr/>
          <a:lstStyle/>
          <a:p>
            <a:fld id="{0BF32868-C030-4AAD-94F0-98894CC1CA9F}" type="slidenum">
              <a:rPr lang="en-CA" smtClean="0"/>
              <a:t>11</a:t>
            </a:fld>
            <a:endParaRPr lang="en-CA"/>
          </a:p>
        </p:txBody>
      </p:sp>
      <p:pic>
        <p:nvPicPr>
          <p:cNvPr id="8" name="Building Tre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2233613"/>
            <a:ext cx="8229600" cy="3151187"/>
          </a:xfrm>
        </p:spPr>
      </p:pic>
    </p:spTree>
    <p:extLst>
      <p:ext uri="{BB962C8B-B14F-4D97-AF65-F5344CB8AC3E}">
        <p14:creationId xmlns:p14="http://schemas.microsoft.com/office/powerpoint/2010/main" val="42320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This is the process of adding a skeleton to the mesh</a:t>
            </a:r>
          </a:p>
          <a:p>
            <a:r>
              <a:rPr lang="en-CA" dirty="0" smtClean="0"/>
              <a:t>There are three </a:t>
            </a:r>
            <a:r>
              <a:rPr lang="en-CA" dirty="0" smtClean="0"/>
              <a:t>primary steps:</a:t>
            </a:r>
          </a:p>
          <a:p>
            <a:pPr lvl="1"/>
            <a:r>
              <a:rPr lang="en-CA" dirty="0" smtClean="0"/>
              <a:t>Building a skeleton by extruding bones from the base bone</a:t>
            </a:r>
          </a:p>
          <a:p>
            <a:pPr lvl="1"/>
            <a:r>
              <a:rPr lang="en-CA" dirty="0" smtClean="0"/>
              <a:t>Adding constraints to the bones</a:t>
            </a:r>
          </a:p>
          <a:p>
            <a:pPr lvl="1"/>
            <a:r>
              <a:rPr lang="en-CA" dirty="0" smtClean="0"/>
              <a:t>Weight Painting the mesh to the bones</a:t>
            </a:r>
            <a:endParaRPr lang="en-CA" dirty="0"/>
          </a:p>
        </p:txBody>
      </p:sp>
      <p:sp>
        <p:nvSpPr>
          <p:cNvPr id="3" name="Title 2"/>
          <p:cNvSpPr>
            <a:spLocks noGrp="1"/>
          </p:cNvSpPr>
          <p:nvPr>
            <p:ph type="title"/>
          </p:nvPr>
        </p:nvSpPr>
        <p:spPr/>
        <p:txBody>
          <a:bodyPr/>
          <a:lstStyle/>
          <a:p>
            <a:r>
              <a:rPr lang="en-CA" dirty="0" smtClean="0"/>
              <a:t>Rigging</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88" y="3779491"/>
            <a:ext cx="8637224" cy="2745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5"/>
          </p:nvPr>
        </p:nvSpPr>
        <p:spPr/>
        <p:txBody>
          <a:bodyPr/>
          <a:lstStyle/>
          <a:p>
            <a:fld id="{0BF32868-C030-4AAD-94F0-98894CC1CA9F}" type="slidenum">
              <a:rPr lang="en-CA" smtClean="0"/>
              <a:t>12</a:t>
            </a:fld>
            <a:endParaRPr lang="en-CA"/>
          </a:p>
        </p:txBody>
      </p:sp>
    </p:spTree>
    <p:extLst>
      <p:ext uri="{BB962C8B-B14F-4D97-AF65-F5344CB8AC3E}">
        <p14:creationId xmlns:p14="http://schemas.microsoft.com/office/powerpoint/2010/main" val="297319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Snake Rigging</a:t>
            </a:r>
            <a:endParaRPr lang="en-CA"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28008"/>
            <a:ext cx="7488832" cy="4853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5"/>
          </p:nvPr>
        </p:nvSpPr>
        <p:spPr/>
        <p:txBody>
          <a:bodyPr/>
          <a:lstStyle/>
          <a:p>
            <a:fld id="{0BF32868-C030-4AAD-94F0-98894CC1CA9F}" type="slidenum">
              <a:rPr lang="en-CA" smtClean="0"/>
              <a:t>13</a:t>
            </a:fld>
            <a:endParaRPr lang="en-CA"/>
          </a:p>
        </p:txBody>
      </p:sp>
    </p:spTree>
    <p:extLst>
      <p:ext uri="{BB962C8B-B14F-4D97-AF65-F5344CB8AC3E}">
        <p14:creationId xmlns:p14="http://schemas.microsoft.com/office/powerpoint/2010/main" val="4255841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CA" dirty="0" smtClean="0"/>
              <a:t>This was done in Blender</a:t>
            </a:r>
          </a:p>
          <a:p>
            <a:r>
              <a:rPr lang="en-CA" dirty="0" smtClean="0"/>
              <a:t>Game animation is different from animation done for </a:t>
            </a:r>
            <a:r>
              <a:rPr lang="en-CA" dirty="0" smtClean="0"/>
              <a:t>film</a:t>
            </a:r>
            <a:endParaRPr lang="en-CA" dirty="0" smtClean="0"/>
          </a:p>
          <a:p>
            <a:r>
              <a:rPr lang="en-CA" dirty="0" smtClean="0"/>
              <a:t>Animations must be short and built so they can be replayed in a loop if necessary</a:t>
            </a:r>
          </a:p>
          <a:p>
            <a:r>
              <a:rPr lang="en-CA" dirty="0" smtClean="0"/>
              <a:t>Because animations can be played in layers, gestures like a tail curl or an arm movement can be separate </a:t>
            </a:r>
            <a:r>
              <a:rPr lang="en-CA" dirty="0" smtClean="0"/>
              <a:t>animations</a:t>
            </a:r>
            <a:endParaRPr lang="en-CA" dirty="0" smtClean="0"/>
          </a:p>
          <a:p>
            <a:r>
              <a:rPr lang="en-CA" dirty="0" smtClean="0"/>
              <a:t>Animating involves building the specific motions by manipulating the skeleton and recording </a:t>
            </a:r>
            <a:r>
              <a:rPr lang="en-CA" dirty="0" err="1" smtClean="0"/>
              <a:t>keyframes</a:t>
            </a:r>
            <a:endParaRPr lang="en-CA" dirty="0"/>
          </a:p>
          <a:p>
            <a:endParaRPr lang="en-CA" dirty="0"/>
          </a:p>
        </p:txBody>
      </p:sp>
      <p:sp>
        <p:nvSpPr>
          <p:cNvPr id="3" name="Title 2"/>
          <p:cNvSpPr>
            <a:spLocks noGrp="1"/>
          </p:cNvSpPr>
          <p:nvPr>
            <p:ph type="title"/>
          </p:nvPr>
        </p:nvSpPr>
        <p:spPr/>
        <p:txBody>
          <a:bodyPr/>
          <a:lstStyle/>
          <a:p>
            <a:r>
              <a:rPr lang="en-CA" dirty="0" smtClean="0"/>
              <a:t>Animating</a:t>
            </a:r>
            <a:endParaRPr lang="en-CA" dirty="0"/>
          </a:p>
        </p:txBody>
      </p:sp>
      <p:sp>
        <p:nvSpPr>
          <p:cNvPr id="4" name="Slide Number Placeholder 3"/>
          <p:cNvSpPr>
            <a:spLocks noGrp="1"/>
          </p:cNvSpPr>
          <p:nvPr>
            <p:ph type="sldNum" sz="quarter" idx="15"/>
          </p:nvPr>
        </p:nvSpPr>
        <p:spPr/>
        <p:txBody>
          <a:bodyPr/>
          <a:lstStyle/>
          <a:p>
            <a:fld id="{0BF32868-C030-4AAD-94F0-98894CC1CA9F}" type="slidenum">
              <a:rPr lang="en-CA" smtClean="0"/>
              <a:t>14</a:t>
            </a:fld>
            <a:endParaRPr lang="en-CA"/>
          </a:p>
        </p:txBody>
      </p:sp>
    </p:spTree>
    <p:extLst>
      <p:ext uri="{BB962C8B-B14F-4D97-AF65-F5344CB8AC3E}">
        <p14:creationId xmlns:p14="http://schemas.microsoft.com/office/powerpoint/2010/main" val="2873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10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200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7500"/>
                            </p:stCondLst>
                            <p:childTnLst>
                              <p:par>
                                <p:cTn id="29" presetID="42" presetClass="entr" presetSubtype="0" fill="hold" grpId="0" nodeType="afterEffect">
                                  <p:stCondLst>
                                    <p:cond delay="250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Editing the Chameleon’s Walk</a:t>
            </a:r>
            <a:endParaRPr lang="en-CA" dirty="0"/>
          </a:p>
        </p:txBody>
      </p:sp>
      <p:pic>
        <p:nvPicPr>
          <p:cNvPr id="11" name="Editing Wal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577975"/>
            <a:ext cx="8229600" cy="4464050"/>
          </a:xfrm>
        </p:spPr>
      </p:pic>
      <p:sp>
        <p:nvSpPr>
          <p:cNvPr id="2" name="Slide Number Placeholder 1"/>
          <p:cNvSpPr>
            <a:spLocks noGrp="1"/>
          </p:cNvSpPr>
          <p:nvPr>
            <p:ph type="sldNum" sz="quarter" idx="15"/>
          </p:nvPr>
        </p:nvSpPr>
        <p:spPr/>
        <p:txBody>
          <a:bodyPr/>
          <a:lstStyle/>
          <a:p>
            <a:fld id="{0BF32868-C030-4AAD-94F0-98894CC1CA9F}" type="slidenum">
              <a:rPr lang="en-CA" smtClean="0"/>
              <a:t>15</a:t>
            </a:fld>
            <a:endParaRPr lang="en-CA"/>
          </a:p>
        </p:txBody>
      </p:sp>
    </p:spTree>
    <p:extLst>
      <p:ext uri="{BB962C8B-B14F-4D97-AF65-F5344CB8AC3E}">
        <p14:creationId xmlns:p14="http://schemas.microsoft.com/office/powerpoint/2010/main" val="32061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9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p:txBody>
          <a:bodyPr/>
          <a:lstStyle/>
          <a:p>
            <a:r>
              <a:rPr lang="en-CA" dirty="0"/>
              <a:t>Walk </a:t>
            </a:r>
            <a:r>
              <a:rPr lang="en-CA" dirty="0" smtClean="0"/>
              <a:t>cycle</a:t>
            </a:r>
            <a:endParaRPr lang="en-CA" dirty="0"/>
          </a:p>
        </p:txBody>
      </p:sp>
      <p:sp>
        <p:nvSpPr>
          <p:cNvPr id="3" name="Title 2"/>
          <p:cNvSpPr>
            <a:spLocks noGrp="1"/>
          </p:cNvSpPr>
          <p:nvPr>
            <p:ph type="title"/>
          </p:nvPr>
        </p:nvSpPr>
        <p:spPr/>
        <p:txBody>
          <a:bodyPr/>
          <a:lstStyle/>
          <a:p>
            <a:r>
              <a:rPr lang="en-CA" dirty="0" smtClean="0"/>
              <a:t>Chameleon Motions</a:t>
            </a:r>
            <a:endParaRPr lang="en-CA" dirty="0"/>
          </a:p>
        </p:txBody>
      </p:sp>
      <p:pic>
        <p:nvPicPr>
          <p:cNvPr id="8" name="Chameleon Walk.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rotWithShape="1">
          <a:blip r:embed="rId4"/>
          <a:srcRect t="762" b="1037"/>
          <a:stretch/>
        </p:blipFill>
        <p:spPr>
          <a:xfrm>
            <a:off x="457200" y="1584101"/>
            <a:ext cx="6248400" cy="3451538"/>
          </a:xfrm>
        </p:spPr>
      </p:pic>
      <p:sp>
        <p:nvSpPr>
          <p:cNvPr id="2" name="Slide Number Placeholder 1"/>
          <p:cNvSpPr>
            <a:spLocks noGrp="1"/>
          </p:cNvSpPr>
          <p:nvPr>
            <p:ph type="sldNum" sz="quarter" idx="15"/>
          </p:nvPr>
        </p:nvSpPr>
        <p:spPr/>
        <p:txBody>
          <a:bodyPr/>
          <a:lstStyle/>
          <a:p>
            <a:fld id="{0BF32868-C030-4AAD-94F0-98894CC1CA9F}" type="slidenum">
              <a:rPr lang="en-CA" smtClean="0"/>
              <a:t>16</a:t>
            </a:fld>
            <a:endParaRPr lang="en-CA"/>
          </a:p>
        </p:txBody>
      </p:sp>
    </p:spTree>
    <p:extLst>
      <p:ext uri="{BB962C8B-B14F-4D97-AF65-F5344CB8AC3E}">
        <p14:creationId xmlns:p14="http://schemas.microsoft.com/office/powerpoint/2010/main" val="131154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lstStyle/>
          <a:p>
            <a:r>
              <a:rPr lang="en-CA" dirty="0" smtClean="0"/>
              <a:t>Snake Slither</a:t>
            </a:r>
            <a:endParaRPr lang="en-CA" dirty="0"/>
          </a:p>
        </p:txBody>
      </p:sp>
      <p:sp>
        <p:nvSpPr>
          <p:cNvPr id="4" name="Title 3"/>
          <p:cNvSpPr>
            <a:spLocks noGrp="1"/>
          </p:cNvSpPr>
          <p:nvPr>
            <p:ph type="title"/>
          </p:nvPr>
        </p:nvSpPr>
        <p:spPr/>
        <p:txBody>
          <a:bodyPr/>
          <a:lstStyle/>
          <a:p>
            <a:r>
              <a:rPr lang="en-CA" dirty="0" smtClean="0"/>
              <a:t>Snake Motion</a:t>
            </a:r>
            <a:endParaRPr lang="en-CA" dirty="0"/>
          </a:p>
        </p:txBody>
      </p:sp>
      <p:pic>
        <p:nvPicPr>
          <p:cNvPr id="6" name="Snake Slither.avi">
            <a:hlinkClick r:id="" action="ppaction://media"/>
          </p:cNvPr>
          <p:cNvPicPr>
            <a:picLocks noGrp="1" noChangeAspect="1"/>
          </p:cNvPicPr>
          <p:nvPr>
            <p:ph sz="quarter" idx="1"/>
            <a:videoFile r:link="rId1"/>
            <p:extLst>
              <p:ext uri="{DAA4B4D4-6D71-4841-9C94-3DE7FCFB9230}">
                <p14:media xmlns:p14="http://schemas.microsoft.com/office/powerpoint/2010/main" r:embed="rId2">
                  <p14:trim end="3498.4248"/>
                </p14:media>
              </p:ext>
            </p:extLst>
          </p:nvPr>
        </p:nvPicPr>
        <p:blipFill>
          <a:blip r:embed="rId4"/>
          <a:stretch>
            <a:fillRect/>
          </a:stretch>
        </p:blipFill>
        <p:spPr>
          <a:xfrm>
            <a:off x="457200" y="1285875"/>
            <a:ext cx="6248400" cy="4057650"/>
          </a:xfrm>
        </p:spPr>
      </p:pic>
      <p:sp>
        <p:nvSpPr>
          <p:cNvPr id="2" name="Slide Number Placeholder 1"/>
          <p:cNvSpPr>
            <a:spLocks noGrp="1"/>
          </p:cNvSpPr>
          <p:nvPr>
            <p:ph type="sldNum" sz="quarter" idx="15"/>
          </p:nvPr>
        </p:nvSpPr>
        <p:spPr/>
        <p:txBody>
          <a:bodyPr/>
          <a:lstStyle/>
          <a:p>
            <a:fld id="{0BF32868-C030-4AAD-94F0-98894CC1CA9F}" type="slidenum">
              <a:rPr lang="en-CA" smtClean="0"/>
              <a:t>17</a:t>
            </a:fld>
            <a:endParaRPr lang="en-CA"/>
          </a:p>
        </p:txBody>
      </p:sp>
    </p:spTree>
    <p:extLst>
      <p:ext uri="{BB962C8B-B14F-4D97-AF65-F5344CB8AC3E}">
        <p14:creationId xmlns:p14="http://schemas.microsoft.com/office/powerpoint/2010/main" val="190157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This is where Unity comes in</a:t>
            </a:r>
          </a:p>
          <a:p>
            <a:pPr lvl="1"/>
            <a:r>
              <a:rPr lang="en-CA" dirty="0" smtClean="0"/>
              <a:t>All game elements are imported and handled by Unity, which is the platform of the actual game building</a:t>
            </a:r>
          </a:p>
          <a:p>
            <a:r>
              <a:rPr lang="en-CA" dirty="0" smtClean="0"/>
              <a:t>Scripting involves assembling pieces of code that will enforce game logic on elements such as meshes, animations, sounds, and game screens</a:t>
            </a:r>
            <a:endParaRPr lang="en-CA" dirty="0"/>
          </a:p>
        </p:txBody>
      </p:sp>
      <p:sp>
        <p:nvSpPr>
          <p:cNvPr id="3" name="Title 2"/>
          <p:cNvSpPr>
            <a:spLocks noGrp="1"/>
          </p:cNvSpPr>
          <p:nvPr>
            <p:ph type="title"/>
          </p:nvPr>
        </p:nvSpPr>
        <p:spPr/>
        <p:txBody>
          <a:bodyPr/>
          <a:lstStyle/>
          <a:p>
            <a:r>
              <a:rPr lang="en-CA" dirty="0" smtClean="0"/>
              <a:t>Scripting</a:t>
            </a:r>
            <a:endParaRPr lang="en-CA" dirty="0"/>
          </a:p>
        </p:txBody>
      </p:sp>
      <p:sp>
        <p:nvSpPr>
          <p:cNvPr id="4" name="Slide Number Placeholder 3"/>
          <p:cNvSpPr>
            <a:spLocks noGrp="1"/>
          </p:cNvSpPr>
          <p:nvPr>
            <p:ph type="sldNum" sz="quarter" idx="15"/>
          </p:nvPr>
        </p:nvSpPr>
        <p:spPr/>
        <p:txBody>
          <a:bodyPr/>
          <a:lstStyle/>
          <a:p>
            <a:fld id="{0BF32868-C030-4AAD-94F0-98894CC1CA9F}" type="slidenum">
              <a:rPr lang="en-CA" smtClean="0"/>
              <a:t>18</a:t>
            </a:fld>
            <a:endParaRPr lang="en-CA"/>
          </a:p>
        </p:txBody>
      </p:sp>
    </p:spTree>
    <p:extLst>
      <p:ext uri="{BB962C8B-B14F-4D97-AF65-F5344CB8AC3E}">
        <p14:creationId xmlns:p14="http://schemas.microsoft.com/office/powerpoint/2010/main" val="1849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20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Walkthrough</a:t>
            </a:r>
            <a:endParaRPr lang="en-CA" dirty="0"/>
          </a:p>
        </p:txBody>
      </p:sp>
      <p:pic>
        <p:nvPicPr>
          <p:cNvPr id="13" name="Walkthrough Segme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08000" y="1524000"/>
            <a:ext cx="8128000" cy="4572000"/>
          </a:xfrm>
        </p:spPr>
      </p:pic>
      <p:sp>
        <p:nvSpPr>
          <p:cNvPr id="2" name="Slide Number Placeholder 1"/>
          <p:cNvSpPr>
            <a:spLocks noGrp="1"/>
          </p:cNvSpPr>
          <p:nvPr>
            <p:ph type="sldNum" sz="quarter" idx="15"/>
          </p:nvPr>
        </p:nvSpPr>
        <p:spPr/>
        <p:txBody>
          <a:bodyPr/>
          <a:lstStyle/>
          <a:p>
            <a:fld id="{0BF32868-C030-4AAD-94F0-98894CC1CA9F}" type="slidenum">
              <a:rPr lang="en-CA" smtClean="0"/>
              <a:t>19</a:t>
            </a:fld>
            <a:endParaRPr lang="en-CA"/>
          </a:p>
        </p:txBody>
      </p:sp>
    </p:spTree>
    <p:extLst>
      <p:ext uri="{BB962C8B-B14F-4D97-AF65-F5344CB8AC3E}">
        <p14:creationId xmlns:p14="http://schemas.microsoft.com/office/powerpoint/2010/main" val="282871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To explore </a:t>
            </a:r>
            <a:r>
              <a:rPr lang="en-CA" dirty="0"/>
              <a:t>available freeware in </a:t>
            </a:r>
            <a:r>
              <a:rPr lang="en-CA" dirty="0" smtClean="0"/>
              <a:t>the process of creating a 3D game</a:t>
            </a:r>
          </a:p>
          <a:p>
            <a:r>
              <a:rPr lang="en-CA" dirty="0" smtClean="0"/>
              <a:t>The game involves having the player move a chameleon through an environment in search of an antidote to the poison that makes his colour change at random and will kill him after a given time period</a:t>
            </a:r>
          </a:p>
          <a:p>
            <a:r>
              <a:rPr lang="en-CA" dirty="0" smtClean="0"/>
              <a:t>Programs</a:t>
            </a:r>
          </a:p>
          <a:p>
            <a:pPr lvl="1"/>
            <a:r>
              <a:rPr lang="en-CA" dirty="0" smtClean="0"/>
              <a:t>Blender</a:t>
            </a:r>
          </a:p>
          <a:p>
            <a:pPr lvl="1"/>
            <a:r>
              <a:rPr lang="en-CA" dirty="0" smtClean="0"/>
              <a:t>Unity</a:t>
            </a:r>
            <a:endParaRPr lang="en-CA" dirty="0"/>
          </a:p>
        </p:txBody>
      </p:sp>
      <p:sp>
        <p:nvSpPr>
          <p:cNvPr id="3" name="Title 2"/>
          <p:cNvSpPr>
            <a:spLocks noGrp="1"/>
          </p:cNvSpPr>
          <p:nvPr>
            <p:ph type="title"/>
          </p:nvPr>
        </p:nvSpPr>
        <p:spPr/>
        <p:txBody>
          <a:bodyPr/>
          <a:lstStyle/>
          <a:p>
            <a:r>
              <a:rPr lang="en-CA" dirty="0" smtClean="0"/>
              <a:t>Project</a:t>
            </a:r>
            <a:endParaRPr lang="en-CA" dirty="0"/>
          </a:p>
        </p:txBody>
      </p:sp>
      <p:pic>
        <p:nvPicPr>
          <p:cNvPr id="1026" name="Picture 2" descr="http://openarchitectureoffice.files.wordpress.com/2011/02/blender-log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9" b="94850" l="0" r="97464">
                        <a14:foregroundMark x1="75000" y1="34764" x2="44928" y2="26609"/>
                        <a14:foregroundMark x1="37681" y1="44206" x2="48913" y2="74678"/>
                        <a14:foregroundMark x1="48913" y1="74678" x2="70290" y2="77682"/>
                        <a14:foregroundMark x1="68841" y1="76824" x2="83333" y2="64378"/>
                        <a14:foregroundMark x1="83333" y1="63948" x2="87319" y2="50644"/>
                        <a14:foregroundMark x1="87319" y1="50644" x2="81159" y2="36052"/>
                        <a14:foregroundMark x1="81159" y1="37339" x2="73551" y2="33476"/>
                        <a14:foregroundMark x1="52536" y1="28755" x2="38043" y2="47210"/>
                        <a14:foregroundMark x1="60870" y1="30043" x2="55797" y2="47639"/>
                        <a14:foregroundMark x1="55797" y1="47639" x2="69565" y2="48927"/>
                        <a14:foregroundMark x1="69565" y1="48927" x2="77536" y2="47639"/>
                        <a14:foregroundMark x1="77536" y1="47639" x2="65942" y2="64378"/>
                        <a14:foregroundMark x1="65942" y1="64378" x2="52174" y2="69528"/>
                        <a14:foregroundMark x1="52174" y1="69528" x2="46014" y2="50215"/>
                        <a14:foregroundMark x1="46014" y1="50644" x2="55435" y2="36910"/>
                        <a14:foregroundMark x1="55435" y1="37339" x2="75362" y2="39914"/>
                        <a14:foregroundMark x1="66667" y1="48498" x2="61957" y2="55794"/>
                      </a14:backgroundRemoval>
                    </a14:imgEffect>
                  </a14:imgLayer>
                </a14:imgProps>
              </a:ext>
              <a:ext uri="{28A0092B-C50C-407E-A947-70E740481C1C}">
                <a14:useLocalDpi xmlns:a14="http://schemas.microsoft.com/office/drawing/2010/main" val="0"/>
              </a:ext>
            </a:extLst>
          </a:blip>
          <a:srcRect/>
          <a:stretch>
            <a:fillRect/>
          </a:stretch>
        </p:blipFill>
        <p:spPr bwMode="auto">
          <a:xfrm>
            <a:off x="2051720" y="4365104"/>
            <a:ext cx="2287712" cy="19312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2.bp.blogspot.com/_ZRhheVA2mqQ/S7Jbf1MKSmI/AAAAAAAAABA/VMDM5KRfr7E/s1600/unity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45024"/>
            <a:ext cx="2952328" cy="29523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5"/>
          </p:nvPr>
        </p:nvSpPr>
        <p:spPr/>
        <p:txBody>
          <a:bodyPr/>
          <a:lstStyle/>
          <a:p>
            <a:fld id="{0BF32868-C030-4AAD-94F0-98894CC1CA9F}" type="slidenum">
              <a:rPr lang="en-CA" smtClean="0"/>
              <a:t>2</a:t>
            </a:fld>
            <a:endParaRPr lang="en-CA"/>
          </a:p>
        </p:txBody>
      </p:sp>
    </p:spTree>
    <p:extLst>
      <p:ext uri="{BB962C8B-B14F-4D97-AF65-F5344CB8AC3E}">
        <p14:creationId xmlns:p14="http://schemas.microsoft.com/office/powerpoint/2010/main" val="11769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375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5750"/>
                            </p:stCondLst>
                            <p:childTnLst>
                              <p:par>
                                <p:cTn id="24" presetID="42" presetClass="entr" presetSubtype="0" fill="hold" grpId="0" nodeType="afterEffect">
                                  <p:stCondLst>
                                    <p:cond delay="100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7750"/>
                            </p:stCondLst>
                            <p:childTnLst>
                              <p:par>
                                <p:cTn id="30" presetID="42" presetClass="entr" presetSubtype="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childTnLst>
                          </p:cTn>
                        </p:par>
                        <p:par>
                          <p:cTn id="35" fill="hold">
                            <p:stCondLst>
                              <p:cond delay="8750"/>
                            </p:stCondLst>
                            <p:childTnLst>
                              <p:par>
                                <p:cTn id="36" presetID="42" presetClass="entr" presetSubtype="0" fill="hold" grpId="0" nodeType="afterEffect">
                                  <p:stCondLst>
                                    <p:cond delay="100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750"/>
                            </p:stCondLst>
                            <p:childTnLst>
                              <p:par>
                                <p:cTn id="42" presetID="42" presetClass="entr" presetSubtype="0"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1000"/>
                                        <p:tgtEl>
                                          <p:spTgt spid="1028"/>
                                        </p:tgtEl>
                                      </p:cBhvr>
                                    </p:animEffect>
                                    <p:anim calcmode="lin" valueType="num">
                                      <p:cBhvr>
                                        <p:cTn id="45" dur="1000" fill="hold"/>
                                        <p:tgtEl>
                                          <p:spTgt spid="1028"/>
                                        </p:tgtEl>
                                        <p:attrNameLst>
                                          <p:attrName>ppt_x</p:attrName>
                                        </p:attrNameLst>
                                      </p:cBhvr>
                                      <p:tavLst>
                                        <p:tav tm="0">
                                          <p:val>
                                            <p:strVal val="#ppt_x"/>
                                          </p:val>
                                        </p:tav>
                                        <p:tav tm="100000">
                                          <p:val>
                                            <p:strVal val="#ppt_x"/>
                                          </p:val>
                                        </p:tav>
                                      </p:tavLst>
                                    </p:anim>
                                    <p:anim calcmode="lin" valueType="num">
                                      <p:cBhvr>
                                        <p:cTn id="4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6707088" cy="4572000"/>
          </a:xfrm>
        </p:spPr>
        <p:txBody>
          <a:bodyPr/>
          <a:lstStyle/>
          <a:p>
            <a:r>
              <a:rPr lang="en-CA" dirty="0" smtClean="0"/>
              <a:t>Blender</a:t>
            </a:r>
          </a:p>
          <a:p>
            <a:pPr lvl="1"/>
            <a:r>
              <a:rPr lang="en-CA" dirty="0" smtClean="0"/>
              <a:t>Version 2.49b has some small issues, but 2.5 looks like it will be a tool as useful as commercial software</a:t>
            </a:r>
          </a:p>
          <a:p>
            <a:r>
              <a:rPr lang="en-CA" dirty="0" smtClean="0"/>
              <a:t>Unity</a:t>
            </a:r>
          </a:p>
          <a:p>
            <a:pPr lvl="1"/>
            <a:r>
              <a:rPr lang="en-CA" dirty="0" smtClean="0"/>
              <a:t>Has a great user interface and is a powerful game building platform, but could use some work on stability, mesh importing, and documentation</a:t>
            </a:r>
            <a:endParaRPr lang="en-CA" dirty="0"/>
          </a:p>
        </p:txBody>
      </p:sp>
      <p:sp>
        <p:nvSpPr>
          <p:cNvPr id="3" name="Title 2"/>
          <p:cNvSpPr>
            <a:spLocks noGrp="1"/>
          </p:cNvSpPr>
          <p:nvPr>
            <p:ph type="title"/>
          </p:nvPr>
        </p:nvSpPr>
        <p:spPr/>
        <p:txBody>
          <a:bodyPr/>
          <a:lstStyle/>
          <a:p>
            <a:r>
              <a:rPr lang="en-CA" dirty="0" smtClean="0"/>
              <a:t>Conclusion</a:t>
            </a:r>
            <a:endParaRPr lang="en-CA" dirty="0"/>
          </a:p>
        </p:txBody>
      </p:sp>
      <p:pic>
        <p:nvPicPr>
          <p:cNvPr id="4" name="Picture 2" descr="http://openarchitectureoffice.files.wordpress.com/2011/02/blender-logo.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9" b="94850" l="0" r="97464">
                        <a14:foregroundMark x1="75000" y1="34764" x2="44928" y2="26609"/>
                        <a14:foregroundMark x1="37681" y1="44206" x2="48913" y2="74678"/>
                        <a14:foregroundMark x1="48913" y1="74678" x2="70290" y2="77682"/>
                        <a14:foregroundMark x1="68841" y1="76824" x2="83333" y2="64378"/>
                        <a14:foregroundMark x1="83333" y1="63948" x2="87319" y2="50644"/>
                        <a14:foregroundMark x1="87319" y1="50644" x2="81159" y2="36052"/>
                        <a14:foregroundMark x1="81159" y1="37339" x2="73551" y2="33476"/>
                        <a14:foregroundMark x1="52536" y1="28755" x2="38043" y2="47210"/>
                        <a14:foregroundMark x1="60870" y1="30043" x2="55797" y2="47639"/>
                        <a14:foregroundMark x1="55797" y1="47639" x2="69565" y2="48927"/>
                        <a14:foregroundMark x1="69565" y1="48927" x2="77536" y2="47639"/>
                        <a14:foregroundMark x1="77536" y1="47639" x2="65942" y2="64378"/>
                        <a14:foregroundMark x1="65942" y1="64378" x2="52174" y2="69528"/>
                        <a14:foregroundMark x1="52174" y1="69528" x2="46014" y2="50215"/>
                        <a14:foregroundMark x1="46014" y1="50644" x2="55435" y2="36910"/>
                        <a14:foregroundMark x1="55435" y1="37339" x2="75362" y2="39914"/>
                        <a14:foregroundMark x1="66667" y1="48498" x2="61957" y2="55794"/>
                      </a14:backgroundRemoval>
                    </a14:imgEffect>
                  </a14:imgLayer>
                </a14:imgProps>
              </a:ext>
              <a:ext uri="{28A0092B-C50C-407E-A947-70E740481C1C}">
                <a14:useLocalDpi xmlns:a14="http://schemas.microsoft.com/office/drawing/2010/main" val="0"/>
              </a:ext>
            </a:extLst>
          </a:blip>
          <a:srcRect/>
          <a:stretch>
            <a:fillRect/>
          </a:stretch>
        </p:blipFill>
        <p:spPr bwMode="auto">
          <a:xfrm>
            <a:off x="6588224" y="1412776"/>
            <a:ext cx="2287712" cy="19312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http://2.bp.blogspot.com/_ZRhheVA2mqQ/S7Jbf1MKSmI/AAAAAAAAABA/VMDM5KRfr7E/s1600/unity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847" y="3402590"/>
            <a:ext cx="2390089" cy="23900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5"/>
          </p:nvPr>
        </p:nvSpPr>
        <p:spPr/>
        <p:txBody>
          <a:bodyPr/>
          <a:lstStyle/>
          <a:p>
            <a:fld id="{0BF32868-C030-4AAD-94F0-98894CC1CA9F}" type="slidenum">
              <a:rPr lang="en-CA" smtClean="0"/>
              <a:t>20</a:t>
            </a:fld>
            <a:endParaRPr lang="en-CA"/>
          </a:p>
        </p:txBody>
      </p:sp>
    </p:spTree>
    <p:extLst>
      <p:ext uri="{BB962C8B-B14F-4D97-AF65-F5344CB8AC3E}">
        <p14:creationId xmlns:p14="http://schemas.microsoft.com/office/powerpoint/2010/main" val="41378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200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6000"/>
                            </p:stCondLst>
                            <p:childTnLst>
                              <p:par>
                                <p:cTn id="28" presetID="42" presetClass="entr" presetSubtype="0" fill="hold" grpId="0" nodeType="afterEffect">
                                  <p:stCondLst>
                                    <p:cond delay="100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0"/>
                                        <p:tgtEl>
                                          <p:spTgt spid="2">
                                            <p:txEl>
                                              <p:pRg st="3" end="3"/>
                                            </p:txEl>
                                          </p:spTgt>
                                        </p:tgtEl>
                                      </p:cBhvr>
                                    </p:animEffect>
                                    <p:anim calcmode="lin" valueType="num">
                                      <p:cBhvr>
                                        <p:cTn id="3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CA" dirty="0" smtClean="0"/>
              <a:t>Improving snake’s animation on terrain</a:t>
            </a:r>
            <a:endParaRPr lang="en-CA" dirty="0"/>
          </a:p>
          <a:p>
            <a:r>
              <a:rPr lang="en-CA" dirty="0" smtClean="0"/>
              <a:t>Creating AI for the snake</a:t>
            </a:r>
          </a:p>
          <a:p>
            <a:r>
              <a:rPr lang="en-CA" dirty="0" smtClean="0"/>
              <a:t>Improving camera functionality</a:t>
            </a:r>
          </a:p>
          <a:p>
            <a:r>
              <a:rPr lang="en-CA" dirty="0" smtClean="0"/>
              <a:t>Detecting terminal velocity when chameleon is falling and when the chameleon has gone into deep water</a:t>
            </a:r>
          </a:p>
          <a:p>
            <a:r>
              <a:rPr lang="en-CA" dirty="0" smtClean="0"/>
              <a:t>Texturing trees and snakes.</a:t>
            </a:r>
          </a:p>
        </p:txBody>
      </p:sp>
      <p:sp>
        <p:nvSpPr>
          <p:cNvPr id="3" name="Title 2"/>
          <p:cNvSpPr>
            <a:spLocks noGrp="1"/>
          </p:cNvSpPr>
          <p:nvPr>
            <p:ph type="title"/>
          </p:nvPr>
        </p:nvSpPr>
        <p:spPr/>
        <p:txBody>
          <a:bodyPr/>
          <a:lstStyle/>
          <a:p>
            <a:r>
              <a:rPr lang="en-CA" dirty="0" smtClean="0"/>
              <a:t>Future Work</a:t>
            </a:r>
            <a:endParaRPr lang="en-CA" dirty="0"/>
          </a:p>
        </p:txBody>
      </p:sp>
      <p:sp>
        <p:nvSpPr>
          <p:cNvPr id="4" name="Slide Number Placeholder 3"/>
          <p:cNvSpPr>
            <a:spLocks noGrp="1"/>
          </p:cNvSpPr>
          <p:nvPr>
            <p:ph type="sldNum" sz="quarter" idx="15"/>
          </p:nvPr>
        </p:nvSpPr>
        <p:spPr/>
        <p:txBody>
          <a:bodyPr/>
          <a:lstStyle/>
          <a:p>
            <a:fld id="{0BF32868-C030-4AAD-94F0-98894CC1CA9F}" type="slidenum">
              <a:rPr lang="en-CA" smtClean="0"/>
              <a:t>21</a:t>
            </a:fld>
            <a:endParaRPr lang="en-CA"/>
          </a:p>
        </p:txBody>
      </p:sp>
    </p:spTree>
    <p:extLst>
      <p:ext uri="{BB962C8B-B14F-4D97-AF65-F5344CB8AC3E}">
        <p14:creationId xmlns:p14="http://schemas.microsoft.com/office/powerpoint/2010/main" val="100678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5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grpId="0" nodeType="afterEffect">
                                  <p:stCondLst>
                                    <p:cond delay="150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Timeline</a:t>
            </a:r>
            <a:endParaRPr lang="en-CA" dirty="0"/>
          </a:p>
        </p:txBody>
      </p:sp>
      <p:graphicFrame>
        <p:nvGraphicFramePr>
          <p:cNvPr id="2" name="Chart 1"/>
          <p:cNvGraphicFramePr/>
          <p:nvPr>
            <p:extLst>
              <p:ext uri="{D42A27DB-BD31-4B8C-83A1-F6EECF244321}">
                <p14:modId xmlns:p14="http://schemas.microsoft.com/office/powerpoint/2010/main" val="1753467080"/>
              </p:ext>
            </p:extLst>
          </p:nvPr>
        </p:nvGraphicFramePr>
        <p:xfrm>
          <a:off x="251520" y="1397000"/>
          <a:ext cx="8712968" cy="505633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5"/>
          </p:nvPr>
        </p:nvSpPr>
        <p:spPr/>
        <p:txBody>
          <a:bodyPr/>
          <a:lstStyle/>
          <a:p>
            <a:fld id="{0BF32868-C030-4AAD-94F0-98894CC1CA9F}" type="slidenum">
              <a:rPr lang="en-CA" smtClean="0"/>
              <a:t>22</a:t>
            </a:fld>
            <a:endParaRPr lang="en-CA"/>
          </a:p>
        </p:txBody>
      </p:sp>
    </p:spTree>
    <p:extLst>
      <p:ext uri="{BB962C8B-B14F-4D97-AF65-F5344CB8AC3E}">
        <p14:creationId xmlns:p14="http://schemas.microsoft.com/office/powerpoint/2010/main" val="41188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right)">
                                      <p:cBhvr>
                                        <p:cTn id="7" dur="500"/>
                                        <p:tgtEl>
                                          <p:spTgt spid="2">
                                            <p:graphicEl>
                                              <a:chart seriesIdx="-3" categoryIdx="-3" bldStep="gridLegend"/>
                                            </p:graphic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graphicEl>
                                              <a:chart seriesIdx="0" categoryIdx="0" bldStep="ptInCategory"/>
                                            </p:graphicEl>
                                          </p:spTgt>
                                        </p:tgtEl>
                                        <p:attrNameLst>
                                          <p:attrName>style.visibility</p:attrName>
                                        </p:attrNameLst>
                                      </p:cBhvr>
                                      <p:to>
                                        <p:strVal val="visible"/>
                                      </p:to>
                                    </p:set>
                                    <p:animEffect transition="in" filter="wipe(right)">
                                      <p:cBhvr>
                                        <p:cTn id="11" dur="500"/>
                                        <p:tgtEl>
                                          <p:spTgt spid="2">
                                            <p:graphicEl>
                                              <a:chart seriesIdx="0" categoryIdx="0" bldStep="ptInCategory"/>
                                            </p:graphic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
                                            <p:graphicEl>
                                              <a:chart seriesIdx="1" categoryIdx="0" bldStep="ptInCategory"/>
                                            </p:graphicEl>
                                          </p:spTgt>
                                        </p:tgtEl>
                                        <p:attrNameLst>
                                          <p:attrName>style.visibility</p:attrName>
                                        </p:attrNameLst>
                                      </p:cBhvr>
                                      <p:to>
                                        <p:strVal val="visible"/>
                                      </p:to>
                                    </p:set>
                                    <p:animEffect transition="in" filter="wipe(right)">
                                      <p:cBhvr>
                                        <p:cTn id="15" dur="500"/>
                                        <p:tgtEl>
                                          <p:spTgt spid="2">
                                            <p:graphicEl>
                                              <a:chart seriesIdx="1" categoryIdx="0" bldStep="ptInCategory"/>
                                            </p:graphic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
                                            <p:graphicEl>
                                              <a:chart seriesIdx="2" categoryIdx="0" bldStep="ptInCategory"/>
                                            </p:graphicEl>
                                          </p:spTgt>
                                        </p:tgtEl>
                                        <p:attrNameLst>
                                          <p:attrName>style.visibility</p:attrName>
                                        </p:attrNameLst>
                                      </p:cBhvr>
                                      <p:to>
                                        <p:strVal val="visible"/>
                                      </p:to>
                                    </p:set>
                                    <p:animEffect transition="in" filter="wipe(right)">
                                      <p:cBhvr>
                                        <p:cTn id="19" dur="500"/>
                                        <p:tgtEl>
                                          <p:spTgt spid="2">
                                            <p:graphicEl>
                                              <a:chart seriesIdx="2" categoryIdx="0" bldStep="ptInCategory"/>
                                            </p:graphic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2">
                                            <p:graphicEl>
                                              <a:chart seriesIdx="3" categoryIdx="0" bldStep="ptInCategory"/>
                                            </p:graphicEl>
                                          </p:spTgt>
                                        </p:tgtEl>
                                        <p:attrNameLst>
                                          <p:attrName>style.visibility</p:attrName>
                                        </p:attrNameLst>
                                      </p:cBhvr>
                                      <p:to>
                                        <p:strVal val="visible"/>
                                      </p:to>
                                    </p:set>
                                    <p:animEffect transition="in" filter="wipe(right)">
                                      <p:cBhvr>
                                        <p:cTn id="23" dur="500"/>
                                        <p:tgtEl>
                                          <p:spTgt spid="2">
                                            <p:graphicEl>
                                              <a:chart seriesIdx="3" categoryIdx="0" bldStep="ptInCategory"/>
                                            </p:graphicEl>
                                          </p:spTgt>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
                                            <p:graphicEl>
                                              <a:chart seriesIdx="4" categoryIdx="0" bldStep="ptInCategory"/>
                                            </p:graphicEl>
                                          </p:spTgt>
                                        </p:tgtEl>
                                        <p:attrNameLst>
                                          <p:attrName>style.visibility</p:attrName>
                                        </p:attrNameLst>
                                      </p:cBhvr>
                                      <p:to>
                                        <p:strVal val="visible"/>
                                      </p:to>
                                    </p:set>
                                    <p:animEffect transition="in" filter="wipe(right)">
                                      <p:cBhvr>
                                        <p:cTn id="27" dur="500"/>
                                        <p:tgtEl>
                                          <p:spTgt spid="2">
                                            <p:graphicEl>
                                              <a:chart seriesIdx="4" categoryIdx="0" bldStep="ptInCategory"/>
                                            </p:graphicEl>
                                          </p:spTgt>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2">
                                            <p:graphicEl>
                                              <a:chart seriesIdx="5" categoryIdx="0" bldStep="ptInCategory"/>
                                            </p:graphicEl>
                                          </p:spTgt>
                                        </p:tgtEl>
                                        <p:attrNameLst>
                                          <p:attrName>style.visibility</p:attrName>
                                        </p:attrNameLst>
                                      </p:cBhvr>
                                      <p:to>
                                        <p:strVal val="visible"/>
                                      </p:to>
                                    </p:set>
                                    <p:animEffect transition="in" filter="wipe(right)">
                                      <p:cBhvr>
                                        <p:cTn id="31" dur="500"/>
                                        <p:tgtEl>
                                          <p:spTgt spid="2">
                                            <p:graphicEl>
                                              <a:chart seriesIdx="5" categoryIdx="0" bldStep="ptInCategory"/>
                                            </p:graphicEl>
                                          </p:spTgt>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2">
                                            <p:graphicEl>
                                              <a:chart seriesIdx="0" categoryIdx="1" bldStep="ptInCategory"/>
                                            </p:graphicEl>
                                          </p:spTgt>
                                        </p:tgtEl>
                                        <p:attrNameLst>
                                          <p:attrName>style.visibility</p:attrName>
                                        </p:attrNameLst>
                                      </p:cBhvr>
                                      <p:to>
                                        <p:strVal val="visible"/>
                                      </p:to>
                                    </p:set>
                                    <p:animEffect transition="in" filter="wipe(right)">
                                      <p:cBhvr>
                                        <p:cTn id="35" dur="500"/>
                                        <p:tgtEl>
                                          <p:spTgt spid="2">
                                            <p:graphicEl>
                                              <a:chart seriesIdx="0" categoryIdx="1" bldStep="ptInCategory"/>
                                            </p:graphicEl>
                                          </p:spTgt>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2">
                                            <p:graphicEl>
                                              <a:chart seriesIdx="1" categoryIdx="1" bldStep="ptInCategory"/>
                                            </p:graphicEl>
                                          </p:spTgt>
                                        </p:tgtEl>
                                        <p:attrNameLst>
                                          <p:attrName>style.visibility</p:attrName>
                                        </p:attrNameLst>
                                      </p:cBhvr>
                                      <p:to>
                                        <p:strVal val="visible"/>
                                      </p:to>
                                    </p:set>
                                    <p:animEffect transition="in" filter="wipe(right)">
                                      <p:cBhvr>
                                        <p:cTn id="39" dur="500"/>
                                        <p:tgtEl>
                                          <p:spTgt spid="2">
                                            <p:graphicEl>
                                              <a:chart seriesIdx="1" categoryIdx="1" bldStep="ptInCategory"/>
                                            </p:graphicEl>
                                          </p:spTgt>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2">
                                            <p:graphicEl>
                                              <a:chart seriesIdx="2" categoryIdx="1" bldStep="ptInCategory"/>
                                            </p:graphicEl>
                                          </p:spTgt>
                                        </p:tgtEl>
                                        <p:attrNameLst>
                                          <p:attrName>style.visibility</p:attrName>
                                        </p:attrNameLst>
                                      </p:cBhvr>
                                      <p:to>
                                        <p:strVal val="visible"/>
                                      </p:to>
                                    </p:set>
                                    <p:animEffect transition="in" filter="wipe(right)">
                                      <p:cBhvr>
                                        <p:cTn id="43" dur="500"/>
                                        <p:tgtEl>
                                          <p:spTgt spid="2">
                                            <p:graphicEl>
                                              <a:chart seriesIdx="2" categoryIdx="1" bldStep="ptInCategory"/>
                                            </p:graphicEl>
                                          </p:spTgt>
                                        </p:tgtEl>
                                      </p:cBhvr>
                                    </p:animEffect>
                                  </p:childTnLst>
                                </p:cTn>
                              </p:par>
                            </p:childTnLst>
                          </p:cTn>
                        </p:par>
                        <p:par>
                          <p:cTn id="44" fill="hold">
                            <p:stCondLst>
                              <p:cond delay="5000"/>
                            </p:stCondLst>
                            <p:childTnLst>
                              <p:par>
                                <p:cTn id="45" presetID="22" presetClass="entr" presetSubtype="2" fill="hold" grpId="0" nodeType="afterEffect">
                                  <p:stCondLst>
                                    <p:cond delay="0"/>
                                  </p:stCondLst>
                                  <p:childTnLst>
                                    <p:set>
                                      <p:cBhvr>
                                        <p:cTn id="46" dur="1" fill="hold">
                                          <p:stCondLst>
                                            <p:cond delay="0"/>
                                          </p:stCondLst>
                                        </p:cTn>
                                        <p:tgtEl>
                                          <p:spTgt spid="2">
                                            <p:graphicEl>
                                              <a:chart seriesIdx="3" categoryIdx="1" bldStep="ptInCategory"/>
                                            </p:graphicEl>
                                          </p:spTgt>
                                        </p:tgtEl>
                                        <p:attrNameLst>
                                          <p:attrName>style.visibility</p:attrName>
                                        </p:attrNameLst>
                                      </p:cBhvr>
                                      <p:to>
                                        <p:strVal val="visible"/>
                                      </p:to>
                                    </p:set>
                                    <p:animEffect transition="in" filter="wipe(right)">
                                      <p:cBhvr>
                                        <p:cTn id="47" dur="500"/>
                                        <p:tgtEl>
                                          <p:spTgt spid="2">
                                            <p:graphicEl>
                                              <a:chart seriesIdx="3" categoryIdx="1" bldStep="ptInCategory"/>
                                            </p:graphicEl>
                                          </p:spTgt>
                                        </p:tgtEl>
                                      </p:cBhvr>
                                    </p:animEffect>
                                  </p:childTnLst>
                                </p:cTn>
                              </p:par>
                            </p:childTnLst>
                          </p:cTn>
                        </p:par>
                        <p:par>
                          <p:cTn id="48" fill="hold">
                            <p:stCondLst>
                              <p:cond delay="5500"/>
                            </p:stCondLst>
                            <p:childTnLst>
                              <p:par>
                                <p:cTn id="49" presetID="22" presetClass="entr" presetSubtype="2" fill="hold" grpId="0" nodeType="afterEffect">
                                  <p:stCondLst>
                                    <p:cond delay="0"/>
                                  </p:stCondLst>
                                  <p:childTnLst>
                                    <p:set>
                                      <p:cBhvr>
                                        <p:cTn id="50" dur="1" fill="hold">
                                          <p:stCondLst>
                                            <p:cond delay="0"/>
                                          </p:stCondLst>
                                        </p:cTn>
                                        <p:tgtEl>
                                          <p:spTgt spid="2">
                                            <p:graphicEl>
                                              <a:chart seriesIdx="4" categoryIdx="1" bldStep="ptInCategory"/>
                                            </p:graphicEl>
                                          </p:spTgt>
                                        </p:tgtEl>
                                        <p:attrNameLst>
                                          <p:attrName>style.visibility</p:attrName>
                                        </p:attrNameLst>
                                      </p:cBhvr>
                                      <p:to>
                                        <p:strVal val="visible"/>
                                      </p:to>
                                    </p:set>
                                    <p:animEffect transition="in" filter="wipe(right)">
                                      <p:cBhvr>
                                        <p:cTn id="51" dur="500"/>
                                        <p:tgtEl>
                                          <p:spTgt spid="2">
                                            <p:graphicEl>
                                              <a:chart seriesIdx="4" categoryIdx="1" bldStep="ptInCategory"/>
                                            </p:graphicEl>
                                          </p:spTgt>
                                        </p:tgtEl>
                                      </p:cBhvr>
                                    </p:animEffect>
                                  </p:childTnLst>
                                </p:cTn>
                              </p:par>
                            </p:childTnLst>
                          </p:cTn>
                        </p:par>
                        <p:par>
                          <p:cTn id="52" fill="hold">
                            <p:stCondLst>
                              <p:cond delay="6000"/>
                            </p:stCondLst>
                            <p:childTnLst>
                              <p:par>
                                <p:cTn id="53" presetID="22" presetClass="entr" presetSubtype="2" fill="hold" grpId="0" nodeType="afterEffect">
                                  <p:stCondLst>
                                    <p:cond delay="0"/>
                                  </p:stCondLst>
                                  <p:childTnLst>
                                    <p:set>
                                      <p:cBhvr>
                                        <p:cTn id="54" dur="1" fill="hold">
                                          <p:stCondLst>
                                            <p:cond delay="0"/>
                                          </p:stCondLst>
                                        </p:cTn>
                                        <p:tgtEl>
                                          <p:spTgt spid="2">
                                            <p:graphicEl>
                                              <a:chart seriesIdx="5" categoryIdx="1" bldStep="ptInCategory"/>
                                            </p:graphicEl>
                                          </p:spTgt>
                                        </p:tgtEl>
                                        <p:attrNameLst>
                                          <p:attrName>style.visibility</p:attrName>
                                        </p:attrNameLst>
                                      </p:cBhvr>
                                      <p:to>
                                        <p:strVal val="visible"/>
                                      </p:to>
                                    </p:set>
                                    <p:animEffect transition="in" filter="wipe(right)">
                                      <p:cBhvr>
                                        <p:cTn id="55" dur="500"/>
                                        <p:tgtEl>
                                          <p:spTgt spid="2">
                                            <p:graphicEl>
                                              <a:chart seriesIdx="5" categoryIdx="1" bldStep="ptInCategory"/>
                                            </p:graphicEl>
                                          </p:spTgt>
                                        </p:tgtEl>
                                      </p:cBhvr>
                                    </p:animEffect>
                                  </p:childTnLst>
                                </p:cTn>
                              </p:par>
                            </p:childTnLst>
                          </p:cTn>
                        </p:par>
                        <p:par>
                          <p:cTn id="56" fill="hold">
                            <p:stCondLst>
                              <p:cond delay="6500"/>
                            </p:stCondLst>
                            <p:childTnLst>
                              <p:par>
                                <p:cTn id="57" presetID="22" presetClass="entr" presetSubtype="2" fill="hold" grpId="0" nodeType="afterEffect">
                                  <p:stCondLst>
                                    <p:cond delay="0"/>
                                  </p:stCondLst>
                                  <p:childTnLst>
                                    <p:set>
                                      <p:cBhvr>
                                        <p:cTn id="58" dur="1" fill="hold">
                                          <p:stCondLst>
                                            <p:cond delay="0"/>
                                          </p:stCondLst>
                                        </p:cTn>
                                        <p:tgtEl>
                                          <p:spTgt spid="2">
                                            <p:graphicEl>
                                              <a:chart seriesIdx="0" categoryIdx="2" bldStep="ptInCategory"/>
                                            </p:graphicEl>
                                          </p:spTgt>
                                        </p:tgtEl>
                                        <p:attrNameLst>
                                          <p:attrName>style.visibility</p:attrName>
                                        </p:attrNameLst>
                                      </p:cBhvr>
                                      <p:to>
                                        <p:strVal val="visible"/>
                                      </p:to>
                                    </p:set>
                                    <p:animEffect transition="in" filter="wipe(right)">
                                      <p:cBhvr>
                                        <p:cTn id="59" dur="500"/>
                                        <p:tgtEl>
                                          <p:spTgt spid="2">
                                            <p:graphicEl>
                                              <a:chart seriesIdx="0" categoryIdx="2" bldStep="ptInCategory"/>
                                            </p:graphicEl>
                                          </p:spTgt>
                                        </p:tgtEl>
                                      </p:cBhvr>
                                    </p:animEffect>
                                  </p:childTnLst>
                                </p:cTn>
                              </p:par>
                            </p:childTnLst>
                          </p:cTn>
                        </p:par>
                        <p:par>
                          <p:cTn id="60" fill="hold">
                            <p:stCondLst>
                              <p:cond delay="7000"/>
                            </p:stCondLst>
                            <p:childTnLst>
                              <p:par>
                                <p:cTn id="61" presetID="22" presetClass="entr" presetSubtype="2" fill="hold" grpId="0" nodeType="afterEffect">
                                  <p:stCondLst>
                                    <p:cond delay="0"/>
                                  </p:stCondLst>
                                  <p:childTnLst>
                                    <p:set>
                                      <p:cBhvr>
                                        <p:cTn id="62" dur="1" fill="hold">
                                          <p:stCondLst>
                                            <p:cond delay="0"/>
                                          </p:stCondLst>
                                        </p:cTn>
                                        <p:tgtEl>
                                          <p:spTgt spid="2">
                                            <p:graphicEl>
                                              <a:chart seriesIdx="1" categoryIdx="2" bldStep="ptInCategory"/>
                                            </p:graphicEl>
                                          </p:spTgt>
                                        </p:tgtEl>
                                        <p:attrNameLst>
                                          <p:attrName>style.visibility</p:attrName>
                                        </p:attrNameLst>
                                      </p:cBhvr>
                                      <p:to>
                                        <p:strVal val="visible"/>
                                      </p:to>
                                    </p:set>
                                    <p:animEffect transition="in" filter="wipe(right)">
                                      <p:cBhvr>
                                        <p:cTn id="63" dur="500"/>
                                        <p:tgtEl>
                                          <p:spTgt spid="2">
                                            <p:graphicEl>
                                              <a:chart seriesIdx="1" categoryIdx="2" bldStep="ptInCategory"/>
                                            </p:graphicEl>
                                          </p:spTgt>
                                        </p:tgtEl>
                                      </p:cBhvr>
                                    </p:animEffect>
                                  </p:childTnLst>
                                </p:cTn>
                              </p:par>
                            </p:childTnLst>
                          </p:cTn>
                        </p:par>
                        <p:par>
                          <p:cTn id="64" fill="hold">
                            <p:stCondLst>
                              <p:cond delay="7500"/>
                            </p:stCondLst>
                            <p:childTnLst>
                              <p:par>
                                <p:cTn id="65" presetID="22" presetClass="entr" presetSubtype="2" fill="hold" grpId="0" nodeType="afterEffect">
                                  <p:stCondLst>
                                    <p:cond delay="0"/>
                                  </p:stCondLst>
                                  <p:childTnLst>
                                    <p:set>
                                      <p:cBhvr>
                                        <p:cTn id="66" dur="1" fill="hold">
                                          <p:stCondLst>
                                            <p:cond delay="0"/>
                                          </p:stCondLst>
                                        </p:cTn>
                                        <p:tgtEl>
                                          <p:spTgt spid="2">
                                            <p:graphicEl>
                                              <a:chart seriesIdx="2" categoryIdx="2" bldStep="ptInCategory"/>
                                            </p:graphicEl>
                                          </p:spTgt>
                                        </p:tgtEl>
                                        <p:attrNameLst>
                                          <p:attrName>style.visibility</p:attrName>
                                        </p:attrNameLst>
                                      </p:cBhvr>
                                      <p:to>
                                        <p:strVal val="visible"/>
                                      </p:to>
                                    </p:set>
                                    <p:animEffect transition="in" filter="wipe(right)">
                                      <p:cBhvr>
                                        <p:cTn id="67" dur="500"/>
                                        <p:tgtEl>
                                          <p:spTgt spid="2">
                                            <p:graphicEl>
                                              <a:chart seriesIdx="2" categoryIdx="2" bldStep="ptInCategory"/>
                                            </p:graphicEl>
                                          </p:spTgt>
                                        </p:tgtEl>
                                      </p:cBhvr>
                                    </p:animEffect>
                                  </p:childTnLst>
                                </p:cTn>
                              </p:par>
                            </p:childTnLst>
                          </p:cTn>
                        </p:par>
                        <p:par>
                          <p:cTn id="68" fill="hold">
                            <p:stCondLst>
                              <p:cond delay="8000"/>
                            </p:stCondLst>
                            <p:childTnLst>
                              <p:par>
                                <p:cTn id="69" presetID="22" presetClass="entr" presetSubtype="2" fill="hold" grpId="0" nodeType="afterEffect">
                                  <p:stCondLst>
                                    <p:cond delay="0"/>
                                  </p:stCondLst>
                                  <p:childTnLst>
                                    <p:set>
                                      <p:cBhvr>
                                        <p:cTn id="70" dur="1" fill="hold">
                                          <p:stCondLst>
                                            <p:cond delay="0"/>
                                          </p:stCondLst>
                                        </p:cTn>
                                        <p:tgtEl>
                                          <p:spTgt spid="2">
                                            <p:graphicEl>
                                              <a:chart seriesIdx="3" categoryIdx="2" bldStep="ptInCategory"/>
                                            </p:graphicEl>
                                          </p:spTgt>
                                        </p:tgtEl>
                                        <p:attrNameLst>
                                          <p:attrName>style.visibility</p:attrName>
                                        </p:attrNameLst>
                                      </p:cBhvr>
                                      <p:to>
                                        <p:strVal val="visible"/>
                                      </p:to>
                                    </p:set>
                                    <p:animEffect transition="in" filter="wipe(right)">
                                      <p:cBhvr>
                                        <p:cTn id="71" dur="500"/>
                                        <p:tgtEl>
                                          <p:spTgt spid="2">
                                            <p:graphicEl>
                                              <a:chart seriesIdx="3" categoryIdx="2" bldStep="ptInCategory"/>
                                            </p:graphicEl>
                                          </p:spTgt>
                                        </p:tgtEl>
                                      </p:cBhvr>
                                    </p:animEffect>
                                  </p:childTnLst>
                                </p:cTn>
                              </p:par>
                            </p:childTnLst>
                          </p:cTn>
                        </p:par>
                        <p:par>
                          <p:cTn id="72" fill="hold">
                            <p:stCondLst>
                              <p:cond delay="8500"/>
                            </p:stCondLst>
                            <p:childTnLst>
                              <p:par>
                                <p:cTn id="73" presetID="22" presetClass="entr" presetSubtype="2" fill="hold" grpId="0" nodeType="afterEffect">
                                  <p:stCondLst>
                                    <p:cond delay="0"/>
                                  </p:stCondLst>
                                  <p:childTnLst>
                                    <p:set>
                                      <p:cBhvr>
                                        <p:cTn id="74" dur="1" fill="hold">
                                          <p:stCondLst>
                                            <p:cond delay="0"/>
                                          </p:stCondLst>
                                        </p:cTn>
                                        <p:tgtEl>
                                          <p:spTgt spid="2">
                                            <p:graphicEl>
                                              <a:chart seriesIdx="4" categoryIdx="2" bldStep="ptInCategory"/>
                                            </p:graphicEl>
                                          </p:spTgt>
                                        </p:tgtEl>
                                        <p:attrNameLst>
                                          <p:attrName>style.visibility</p:attrName>
                                        </p:attrNameLst>
                                      </p:cBhvr>
                                      <p:to>
                                        <p:strVal val="visible"/>
                                      </p:to>
                                    </p:set>
                                    <p:animEffect transition="in" filter="wipe(right)">
                                      <p:cBhvr>
                                        <p:cTn id="75" dur="500"/>
                                        <p:tgtEl>
                                          <p:spTgt spid="2">
                                            <p:graphicEl>
                                              <a:chart seriesIdx="4" categoryIdx="2" bldStep="ptInCategory"/>
                                            </p:graphicEl>
                                          </p:spTgt>
                                        </p:tgtEl>
                                      </p:cBhvr>
                                    </p:animEffect>
                                  </p:childTnLst>
                                </p:cTn>
                              </p:par>
                            </p:childTnLst>
                          </p:cTn>
                        </p:par>
                        <p:par>
                          <p:cTn id="76" fill="hold">
                            <p:stCondLst>
                              <p:cond delay="9000"/>
                            </p:stCondLst>
                            <p:childTnLst>
                              <p:par>
                                <p:cTn id="77" presetID="22" presetClass="entr" presetSubtype="2" fill="hold" grpId="0" nodeType="afterEffect">
                                  <p:stCondLst>
                                    <p:cond delay="0"/>
                                  </p:stCondLst>
                                  <p:childTnLst>
                                    <p:set>
                                      <p:cBhvr>
                                        <p:cTn id="78" dur="1" fill="hold">
                                          <p:stCondLst>
                                            <p:cond delay="0"/>
                                          </p:stCondLst>
                                        </p:cTn>
                                        <p:tgtEl>
                                          <p:spTgt spid="2">
                                            <p:graphicEl>
                                              <a:chart seriesIdx="5" categoryIdx="2" bldStep="ptInCategory"/>
                                            </p:graphicEl>
                                          </p:spTgt>
                                        </p:tgtEl>
                                        <p:attrNameLst>
                                          <p:attrName>style.visibility</p:attrName>
                                        </p:attrNameLst>
                                      </p:cBhvr>
                                      <p:to>
                                        <p:strVal val="visible"/>
                                      </p:to>
                                    </p:set>
                                    <p:animEffect transition="in" filter="wipe(right)">
                                      <p:cBhvr>
                                        <p:cTn id="79" dur="500"/>
                                        <p:tgtEl>
                                          <p:spTgt spid="2">
                                            <p:graphicEl>
                                              <a:chart seriesIdx="5" categoryIdx="2"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El"/>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654766" y="2780928"/>
            <a:ext cx="3629202" cy="1455060"/>
          </a:xfrm>
          <a:prstGeom prst="snip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rPr>
              <a:t>This is where goals, re-playability, and obstacles are decided upon</a:t>
            </a:r>
            <a:endParaRPr lang="en-CA" dirty="0">
              <a:solidFill>
                <a:schemeClr val="bg1"/>
              </a:solidFill>
            </a:endParaRPr>
          </a:p>
        </p:txBody>
      </p:sp>
      <p:sp>
        <p:nvSpPr>
          <p:cNvPr id="13" name="Snip Diagonal Corner Rectangle 12"/>
          <p:cNvSpPr/>
          <p:nvPr/>
        </p:nvSpPr>
        <p:spPr>
          <a:xfrm>
            <a:off x="1567827" y="3253201"/>
            <a:ext cx="3629202" cy="1455060"/>
          </a:xfrm>
          <a:prstGeom prst="snip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rPr>
              <a:t>This is where rules and player controls are established and concept art is created</a:t>
            </a:r>
            <a:endParaRPr lang="en-CA" dirty="0">
              <a:solidFill>
                <a:schemeClr val="bg1"/>
              </a:solidFill>
            </a:endParaRPr>
          </a:p>
        </p:txBody>
      </p:sp>
      <p:sp>
        <p:nvSpPr>
          <p:cNvPr id="19" name="Snip Diagonal Corner Rectangle 18"/>
          <p:cNvSpPr/>
          <p:nvPr/>
        </p:nvSpPr>
        <p:spPr>
          <a:xfrm>
            <a:off x="2480888" y="3725474"/>
            <a:ext cx="3629202" cy="1455060"/>
          </a:xfrm>
          <a:prstGeom prst="snip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rPr>
              <a:t>This is where the game elements are built and rigged</a:t>
            </a:r>
            <a:endParaRPr lang="en-CA" dirty="0">
              <a:solidFill>
                <a:schemeClr val="bg1"/>
              </a:solidFill>
            </a:endParaRPr>
          </a:p>
        </p:txBody>
      </p:sp>
      <p:sp>
        <p:nvSpPr>
          <p:cNvPr id="20" name="Snip Diagonal Corner Rectangle 19"/>
          <p:cNvSpPr/>
          <p:nvPr/>
        </p:nvSpPr>
        <p:spPr>
          <a:xfrm>
            <a:off x="3393949" y="4197747"/>
            <a:ext cx="3629202" cy="1455060"/>
          </a:xfrm>
          <a:prstGeom prst="snip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rPr>
              <a:t>This is where character motions are created</a:t>
            </a:r>
            <a:endParaRPr lang="en-CA" dirty="0">
              <a:solidFill>
                <a:schemeClr val="bg1"/>
              </a:solidFill>
            </a:endParaRPr>
          </a:p>
        </p:txBody>
      </p:sp>
      <p:sp>
        <p:nvSpPr>
          <p:cNvPr id="21" name="Snip Diagonal Corner Rectangle 20"/>
          <p:cNvSpPr/>
          <p:nvPr/>
        </p:nvSpPr>
        <p:spPr>
          <a:xfrm>
            <a:off x="4307010" y="4670020"/>
            <a:ext cx="3629202" cy="1455060"/>
          </a:xfrm>
          <a:prstGeom prst="snip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rPr>
              <a:t>This is where all game elements are brought together and code is written to define their interactions</a:t>
            </a:r>
            <a:endParaRPr lang="en-CA" dirty="0">
              <a:solidFill>
                <a:schemeClr val="bg1"/>
              </a:solidFill>
            </a:endParaRPr>
          </a:p>
        </p:txBody>
      </p:sp>
      <p:sp>
        <p:nvSpPr>
          <p:cNvPr id="22" name="Snip Diagonal Corner Rectangle 21"/>
          <p:cNvSpPr/>
          <p:nvPr/>
        </p:nvSpPr>
        <p:spPr>
          <a:xfrm>
            <a:off x="5220072" y="5142292"/>
            <a:ext cx="3629202" cy="1455060"/>
          </a:xfrm>
          <a:prstGeom prst="snip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bg1"/>
                </a:solidFill>
              </a:rPr>
              <a:t>This is where the product is tested and retested</a:t>
            </a:r>
            <a:endParaRPr lang="en-CA" dirty="0">
              <a:solidFill>
                <a:schemeClr val="bg1"/>
              </a:solidFill>
            </a:endParaRPr>
          </a:p>
        </p:txBody>
      </p:sp>
      <p:sp>
        <p:nvSpPr>
          <p:cNvPr id="2" name="Content Placeholder 1"/>
          <p:cNvSpPr>
            <a:spLocks noGrp="1"/>
          </p:cNvSpPr>
          <p:nvPr>
            <p:ph idx="1"/>
          </p:nvPr>
        </p:nvSpPr>
        <p:spPr>
          <a:xfrm>
            <a:off x="457200" y="1524000"/>
            <a:ext cx="8229600" cy="680864"/>
          </a:xfrm>
        </p:spPr>
        <p:txBody>
          <a:bodyPr/>
          <a:lstStyle/>
          <a:p>
            <a:r>
              <a:rPr lang="en-CA" dirty="0" smtClean="0"/>
              <a:t>Game Development consists of six stages:</a:t>
            </a:r>
          </a:p>
        </p:txBody>
      </p:sp>
      <p:sp>
        <p:nvSpPr>
          <p:cNvPr id="3" name="Title 2"/>
          <p:cNvSpPr>
            <a:spLocks noGrp="1"/>
          </p:cNvSpPr>
          <p:nvPr>
            <p:ph type="title"/>
          </p:nvPr>
        </p:nvSpPr>
        <p:spPr/>
        <p:txBody>
          <a:bodyPr/>
          <a:lstStyle/>
          <a:p>
            <a:r>
              <a:rPr lang="en-CA" dirty="0" smtClean="0"/>
              <a:t>Overview</a:t>
            </a:r>
            <a:endParaRPr lang="en-CA" dirty="0"/>
          </a:p>
        </p:txBody>
      </p:sp>
      <p:sp>
        <p:nvSpPr>
          <p:cNvPr id="5" name="Round Diagonal Corner Rectangle 4"/>
          <p:cNvSpPr/>
          <p:nvPr/>
        </p:nvSpPr>
        <p:spPr>
          <a:xfrm>
            <a:off x="683568" y="1988840"/>
            <a:ext cx="1656184" cy="64807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Conception</a:t>
            </a:r>
            <a:endParaRPr lang="en-CA" dirty="0"/>
          </a:p>
        </p:txBody>
      </p:sp>
      <p:sp>
        <p:nvSpPr>
          <p:cNvPr id="6" name="Round Diagonal Corner Rectangle 5"/>
          <p:cNvSpPr/>
          <p:nvPr/>
        </p:nvSpPr>
        <p:spPr>
          <a:xfrm>
            <a:off x="1590869" y="2464093"/>
            <a:ext cx="1656184" cy="64807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Design</a:t>
            </a:r>
            <a:endParaRPr lang="en-CA" dirty="0"/>
          </a:p>
        </p:txBody>
      </p:sp>
      <p:sp>
        <p:nvSpPr>
          <p:cNvPr id="7" name="Round Diagonal Corner Rectangle 6"/>
          <p:cNvSpPr/>
          <p:nvPr/>
        </p:nvSpPr>
        <p:spPr>
          <a:xfrm>
            <a:off x="2498170" y="2939346"/>
            <a:ext cx="1656184" cy="64807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Modelling</a:t>
            </a:r>
            <a:endParaRPr lang="en-CA" dirty="0"/>
          </a:p>
        </p:txBody>
      </p:sp>
      <p:sp>
        <p:nvSpPr>
          <p:cNvPr id="8" name="Round Diagonal Corner Rectangle 7"/>
          <p:cNvSpPr/>
          <p:nvPr/>
        </p:nvSpPr>
        <p:spPr>
          <a:xfrm>
            <a:off x="3405471" y="3414599"/>
            <a:ext cx="1656184" cy="64807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Animating</a:t>
            </a:r>
          </a:p>
        </p:txBody>
      </p:sp>
      <p:sp>
        <p:nvSpPr>
          <p:cNvPr id="9" name="Round Diagonal Corner Rectangle 8"/>
          <p:cNvSpPr/>
          <p:nvPr/>
        </p:nvSpPr>
        <p:spPr>
          <a:xfrm>
            <a:off x="4312772" y="3889852"/>
            <a:ext cx="1656184" cy="64807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Scripting</a:t>
            </a:r>
            <a:endParaRPr lang="en-CA" dirty="0"/>
          </a:p>
        </p:txBody>
      </p:sp>
      <p:sp>
        <p:nvSpPr>
          <p:cNvPr id="10" name="Round Diagonal Corner Rectangle 9"/>
          <p:cNvSpPr/>
          <p:nvPr/>
        </p:nvSpPr>
        <p:spPr>
          <a:xfrm>
            <a:off x="5220072" y="4365104"/>
            <a:ext cx="1656184" cy="648072"/>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Testing</a:t>
            </a:r>
          </a:p>
        </p:txBody>
      </p:sp>
      <p:sp>
        <p:nvSpPr>
          <p:cNvPr id="4" name="Slide Number Placeholder 3"/>
          <p:cNvSpPr>
            <a:spLocks noGrp="1"/>
          </p:cNvSpPr>
          <p:nvPr>
            <p:ph type="sldNum" sz="quarter" idx="15"/>
          </p:nvPr>
        </p:nvSpPr>
        <p:spPr/>
        <p:txBody>
          <a:bodyPr/>
          <a:lstStyle/>
          <a:p>
            <a:fld id="{0BF32868-C030-4AAD-94F0-98894CC1CA9F}" type="slidenum">
              <a:rPr lang="en-CA" smtClean="0"/>
              <a:t>3</a:t>
            </a:fld>
            <a:endParaRPr lang="en-CA"/>
          </a:p>
        </p:txBody>
      </p:sp>
    </p:spTree>
    <p:extLst>
      <p:ext uri="{BB962C8B-B14F-4D97-AF65-F5344CB8AC3E}">
        <p14:creationId xmlns:p14="http://schemas.microsoft.com/office/powerpoint/2010/main" val="211910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4" presetClass="emph" presetSubtype="0" fill="hold" grpId="1" nodeType="withEffect">
                                  <p:stCondLst>
                                    <p:cond delay="0"/>
                                  </p:stCondLst>
                                  <p:childTnLst>
                                    <p:animClr clrSpc="hsl" dir="cw">
                                      <p:cBhvr override="childStyle">
                                        <p:cTn id="23" dur="500" fill="hold"/>
                                        <p:tgtEl>
                                          <p:spTgt spid="5"/>
                                        </p:tgtEl>
                                        <p:attrNameLst>
                                          <p:attrName>style.color</p:attrName>
                                        </p:attrNameLst>
                                      </p:cBhvr>
                                      <p:by>
                                        <p:hsl h="0" s="-12549" l="-25098"/>
                                      </p:by>
                                    </p:animClr>
                                    <p:animClr clrSpc="hsl" dir="cw">
                                      <p:cBhvr>
                                        <p:cTn id="24" dur="500" fill="hold"/>
                                        <p:tgtEl>
                                          <p:spTgt spid="5"/>
                                        </p:tgtEl>
                                        <p:attrNameLst>
                                          <p:attrName>fillcolor</p:attrName>
                                        </p:attrNameLst>
                                      </p:cBhvr>
                                      <p:by>
                                        <p:hsl h="0" s="-12549" l="-25098"/>
                                      </p:by>
                                    </p:animClr>
                                    <p:animClr clrSpc="hsl" dir="cw">
                                      <p:cBhvr>
                                        <p:cTn id="25" dur="500" fill="hold"/>
                                        <p:tgtEl>
                                          <p:spTgt spid="5"/>
                                        </p:tgtEl>
                                        <p:attrNameLst>
                                          <p:attrName>stroke.color</p:attrName>
                                        </p:attrNameLst>
                                      </p:cBhvr>
                                      <p:by>
                                        <p:hsl h="0" s="-12549" l="-25098"/>
                                      </p:by>
                                    </p:animClr>
                                    <p:set>
                                      <p:cBhvr>
                                        <p:cTn id="26" dur="500" fill="hold"/>
                                        <p:tgtEl>
                                          <p:spTgt spid="5"/>
                                        </p:tgtEl>
                                        <p:attrNameLst>
                                          <p:attrName>fill.type</p:attrName>
                                        </p:attrNameLst>
                                      </p:cBhvr>
                                      <p:to>
                                        <p:strVal val="solid"/>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3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 calcmode="lin" valueType="num">
                                      <p:cBhvr>
                                        <p:cTn id="34" dur="1000" fill="hold"/>
                                        <p:tgtEl>
                                          <p:spTgt spid="13"/>
                                        </p:tgtEl>
                                        <p:attrNameLst>
                                          <p:attrName>style.rotation</p:attrName>
                                        </p:attrNameLst>
                                      </p:cBhvr>
                                      <p:tavLst>
                                        <p:tav tm="0">
                                          <p:val>
                                            <p:fltVal val="90"/>
                                          </p:val>
                                        </p:tav>
                                        <p:tav tm="100000">
                                          <p:val>
                                            <p:fltVal val="0"/>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par>
                                <p:cTn id="42" presetID="24" presetClass="emph" presetSubtype="0" fill="hold" grpId="1" nodeType="withEffect">
                                  <p:stCondLst>
                                    <p:cond delay="0"/>
                                  </p:stCondLst>
                                  <p:childTnLst>
                                    <p:animClr clrSpc="hsl" dir="cw">
                                      <p:cBhvr override="childStyle">
                                        <p:cTn id="43" dur="500" fill="hold"/>
                                        <p:tgtEl>
                                          <p:spTgt spid="6"/>
                                        </p:tgtEl>
                                        <p:attrNameLst>
                                          <p:attrName>style.color</p:attrName>
                                        </p:attrNameLst>
                                      </p:cBhvr>
                                      <p:by>
                                        <p:hsl h="0" s="-12549" l="-25098"/>
                                      </p:by>
                                    </p:animClr>
                                    <p:animClr clrSpc="hsl" dir="cw">
                                      <p:cBhvr>
                                        <p:cTn id="44" dur="500" fill="hold"/>
                                        <p:tgtEl>
                                          <p:spTgt spid="6"/>
                                        </p:tgtEl>
                                        <p:attrNameLst>
                                          <p:attrName>fillcolor</p:attrName>
                                        </p:attrNameLst>
                                      </p:cBhvr>
                                      <p:by>
                                        <p:hsl h="0" s="-12549" l="-25098"/>
                                      </p:by>
                                    </p:animClr>
                                    <p:animClr clrSpc="hsl" dir="cw">
                                      <p:cBhvr>
                                        <p:cTn id="45" dur="500" fill="hold"/>
                                        <p:tgtEl>
                                          <p:spTgt spid="6"/>
                                        </p:tgtEl>
                                        <p:attrNameLst>
                                          <p:attrName>stroke.color</p:attrName>
                                        </p:attrNameLst>
                                      </p:cBhvr>
                                      <p:by>
                                        <p:hsl h="0" s="-12549" l="-25098"/>
                                      </p:by>
                                    </p:animClr>
                                    <p:set>
                                      <p:cBhvr>
                                        <p:cTn id="46" dur="500" fill="hold"/>
                                        <p:tgtEl>
                                          <p:spTgt spid="6"/>
                                        </p:tgtEl>
                                        <p:attrNameLst>
                                          <p:attrName>fill.type</p:attrName>
                                        </p:attrNameLst>
                                      </p:cBhvr>
                                      <p:to>
                                        <p:strVal val="solid"/>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500"/>
                            </p:stCondLst>
                            <p:childTnLst>
                              <p:par>
                                <p:cTn id="53" presetID="31"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style.rotation</p:attrName>
                                        </p:attrNameLst>
                                      </p:cBhvr>
                                      <p:tavLst>
                                        <p:tav tm="0">
                                          <p:val>
                                            <p:fltVal val="90"/>
                                          </p:val>
                                        </p:tav>
                                        <p:tav tm="100000">
                                          <p:val>
                                            <p:fltVal val="0"/>
                                          </p:val>
                                        </p:tav>
                                      </p:tavLst>
                                    </p:anim>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4" presetClass="emph" presetSubtype="0" fill="hold" grpId="1" nodeType="withEffect">
                                  <p:stCondLst>
                                    <p:cond delay="0"/>
                                  </p:stCondLst>
                                  <p:childTnLst>
                                    <p:animClr clrSpc="hsl" dir="cw">
                                      <p:cBhvr override="childStyle">
                                        <p:cTn id="66" dur="500" fill="hold"/>
                                        <p:tgtEl>
                                          <p:spTgt spid="7"/>
                                        </p:tgtEl>
                                        <p:attrNameLst>
                                          <p:attrName>style.color</p:attrName>
                                        </p:attrNameLst>
                                      </p:cBhvr>
                                      <p:by>
                                        <p:hsl h="0" s="-12549" l="-25098"/>
                                      </p:by>
                                    </p:animClr>
                                    <p:animClr clrSpc="hsl" dir="cw">
                                      <p:cBhvr>
                                        <p:cTn id="67" dur="500" fill="hold"/>
                                        <p:tgtEl>
                                          <p:spTgt spid="7"/>
                                        </p:tgtEl>
                                        <p:attrNameLst>
                                          <p:attrName>fillcolor</p:attrName>
                                        </p:attrNameLst>
                                      </p:cBhvr>
                                      <p:by>
                                        <p:hsl h="0" s="-12549" l="-25098"/>
                                      </p:by>
                                    </p:animClr>
                                    <p:animClr clrSpc="hsl" dir="cw">
                                      <p:cBhvr>
                                        <p:cTn id="68" dur="500" fill="hold"/>
                                        <p:tgtEl>
                                          <p:spTgt spid="7"/>
                                        </p:tgtEl>
                                        <p:attrNameLst>
                                          <p:attrName>stroke.color</p:attrName>
                                        </p:attrNameLst>
                                      </p:cBhvr>
                                      <p:by>
                                        <p:hsl h="0" s="-12549" l="-25098"/>
                                      </p:by>
                                    </p:animClr>
                                    <p:set>
                                      <p:cBhvr>
                                        <p:cTn id="69" dur="500" fill="hold"/>
                                        <p:tgtEl>
                                          <p:spTgt spid="7"/>
                                        </p:tgtEl>
                                        <p:attrNameLst>
                                          <p:attrName>fill.type</p:attrName>
                                        </p:attrNameLst>
                                      </p:cBhvr>
                                      <p:to>
                                        <p:strVal val="solid"/>
                                      </p:to>
                                    </p:set>
                                  </p:childTnLst>
                                </p:cTn>
                              </p:par>
                              <p:par>
                                <p:cTn id="70" presetID="10" presetClass="exit" presetSubtype="0" fill="hold" grpId="2"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9"/>
                                        </p:tgtEl>
                                        <p:attrNameLst>
                                          <p:attrName>style.visibility</p:attrName>
                                        </p:attrNameLst>
                                      </p:cBhvr>
                                      <p:to>
                                        <p:strVal val="hidden"/>
                                      </p:to>
                                    </p:set>
                                  </p:childTnLst>
                                </p:cTn>
                              </p:par>
                            </p:childTnLst>
                          </p:cTn>
                        </p:par>
                        <p:par>
                          <p:cTn id="75" fill="hold">
                            <p:stCondLst>
                              <p:cond delay="500"/>
                            </p:stCondLst>
                            <p:childTnLst>
                              <p:par>
                                <p:cTn id="76" presetID="31"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fltVal val="0"/>
                                          </p:val>
                                        </p:tav>
                                        <p:tav tm="100000">
                                          <p:val>
                                            <p:strVal val="#ppt_w"/>
                                          </p:val>
                                        </p:tav>
                                      </p:tavLst>
                                    </p:anim>
                                    <p:anim calcmode="lin" valueType="num">
                                      <p:cBhvr>
                                        <p:cTn id="79" dur="1000" fill="hold"/>
                                        <p:tgtEl>
                                          <p:spTgt spid="20"/>
                                        </p:tgtEl>
                                        <p:attrNameLst>
                                          <p:attrName>ppt_h</p:attrName>
                                        </p:attrNameLst>
                                      </p:cBhvr>
                                      <p:tavLst>
                                        <p:tav tm="0">
                                          <p:val>
                                            <p:fltVal val="0"/>
                                          </p:val>
                                        </p:tav>
                                        <p:tav tm="100000">
                                          <p:val>
                                            <p:strVal val="#ppt_h"/>
                                          </p:val>
                                        </p:tav>
                                      </p:tavLst>
                                    </p:anim>
                                    <p:anim calcmode="lin" valueType="num">
                                      <p:cBhvr>
                                        <p:cTn id="80" dur="1000" fill="hold"/>
                                        <p:tgtEl>
                                          <p:spTgt spid="20"/>
                                        </p:tgtEl>
                                        <p:attrNameLst>
                                          <p:attrName>style.rotation</p:attrName>
                                        </p:attrNameLst>
                                      </p:cBhvr>
                                      <p:tavLst>
                                        <p:tav tm="0">
                                          <p:val>
                                            <p:fltVal val="90"/>
                                          </p:val>
                                        </p:tav>
                                        <p:tav tm="100000">
                                          <p:val>
                                            <p:fltVal val="0"/>
                                          </p:val>
                                        </p:tav>
                                      </p:tavLst>
                                    </p:anim>
                                    <p:animEffect transition="in" filter="fade">
                                      <p:cBhvr>
                                        <p:cTn id="81" dur="10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additive="base">
                                        <p:cTn id="86" dur="500" fill="hold"/>
                                        <p:tgtEl>
                                          <p:spTgt spid="9"/>
                                        </p:tgtEl>
                                        <p:attrNameLst>
                                          <p:attrName>ppt_x</p:attrName>
                                        </p:attrNameLst>
                                      </p:cBhvr>
                                      <p:tavLst>
                                        <p:tav tm="0">
                                          <p:val>
                                            <p:strVal val="#ppt_x"/>
                                          </p:val>
                                        </p:tav>
                                        <p:tav tm="100000">
                                          <p:val>
                                            <p:strVal val="#ppt_x"/>
                                          </p:val>
                                        </p:tav>
                                      </p:tavLst>
                                    </p:anim>
                                    <p:anim calcmode="lin" valueType="num">
                                      <p:cBhvr additive="base">
                                        <p:cTn id="87" dur="500" fill="hold"/>
                                        <p:tgtEl>
                                          <p:spTgt spid="9"/>
                                        </p:tgtEl>
                                        <p:attrNameLst>
                                          <p:attrName>ppt_y</p:attrName>
                                        </p:attrNameLst>
                                      </p:cBhvr>
                                      <p:tavLst>
                                        <p:tav tm="0">
                                          <p:val>
                                            <p:strVal val="1+#ppt_h/2"/>
                                          </p:val>
                                        </p:tav>
                                        <p:tav tm="100000">
                                          <p:val>
                                            <p:strVal val="#ppt_y"/>
                                          </p:val>
                                        </p:tav>
                                      </p:tavLst>
                                    </p:anim>
                                  </p:childTnLst>
                                </p:cTn>
                              </p:par>
                              <p:par>
                                <p:cTn id="88" presetID="24" presetClass="emph" presetSubtype="0" fill="hold" grpId="1" nodeType="withEffect">
                                  <p:stCondLst>
                                    <p:cond delay="0"/>
                                  </p:stCondLst>
                                  <p:childTnLst>
                                    <p:animClr clrSpc="hsl" dir="cw">
                                      <p:cBhvr override="childStyle">
                                        <p:cTn id="89" dur="500" fill="hold"/>
                                        <p:tgtEl>
                                          <p:spTgt spid="8"/>
                                        </p:tgtEl>
                                        <p:attrNameLst>
                                          <p:attrName>style.color</p:attrName>
                                        </p:attrNameLst>
                                      </p:cBhvr>
                                      <p:by>
                                        <p:hsl h="0" s="-12549" l="-25098"/>
                                      </p:by>
                                    </p:animClr>
                                    <p:animClr clrSpc="hsl" dir="cw">
                                      <p:cBhvr>
                                        <p:cTn id="90" dur="500" fill="hold"/>
                                        <p:tgtEl>
                                          <p:spTgt spid="8"/>
                                        </p:tgtEl>
                                        <p:attrNameLst>
                                          <p:attrName>fillcolor</p:attrName>
                                        </p:attrNameLst>
                                      </p:cBhvr>
                                      <p:by>
                                        <p:hsl h="0" s="-12549" l="-25098"/>
                                      </p:by>
                                    </p:animClr>
                                    <p:animClr clrSpc="hsl" dir="cw">
                                      <p:cBhvr>
                                        <p:cTn id="91" dur="500" fill="hold"/>
                                        <p:tgtEl>
                                          <p:spTgt spid="8"/>
                                        </p:tgtEl>
                                        <p:attrNameLst>
                                          <p:attrName>stroke.color</p:attrName>
                                        </p:attrNameLst>
                                      </p:cBhvr>
                                      <p:by>
                                        <p:hsl h="0" s="-12549" l="-25098"/>
                                      </p:by>
                                    </p:animClr>
                                    <p:set>
                                      <p:cBhvr>
                                        <p:cTn id="92" dur="500" fill="hold"/>
                                        <p:tgtEl>
                                          <p:spTgt spid="8"/>
                                        </p:tgtEl>
                                        <p:attrNameLst>
                                          <p:attrName>fill.type</p:attrName>
                                        </p:attrNameLst>
                                      </p:cBhvr>
                                      <p:to>
                                        <p:strVal val="solid"/>
                                      </p:to>
                                    </p:set>
                                  </p:childTnLst>
                                </p:cTn>
                              </p:par>
                              <p:par>
                                <p:cTn id="93" presetID="10" presetClass="exit" presetSubtype="0" fill="hold" grpId="2"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0"/>
                                        </p:tgtEl>
                                        <p:attrNameLst>
                                          <p:attrName>style.visibility</p:attrName>
                                        </p:attrNameLst>
                                      </p:cBhvr>
                                      <p:to>
                                        <p:strVal val="hidden"/>
                                      </p:to>
                                    </p:set>
                                  </p:childTnLst>
                                </p:cTn>
                              </p:par>
                            </p:childTnLst>
                          </p:cTn>
                        </p:par>
                        <p:par>
                          <p:cTn id="98" fill="hold">
                            <p:stCondLst>
                              <p:cond delay="500"/>
                            </p:stCondLst>
                            <p:childTnLst>
                              <p:par>
                                <p:cTn id="99" presetID="31" presetClass="entr" presetSubtype="0"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1000" fill="hold"/>
                                        <p:tgtEl>
                                          <p:spTgt spid="21"/>
                                        </p:tgtEl>
                                        <p:attrNameLst>
                                          <p:attrName>ppt_w</p:attrName>
                                        </p:attrNameLst>
                                      </p:cBhvr>
                                      <p:tavLst>
                                        <p:tav tm="0">
                                          <p:val>
                                            <p:fltVal val="0"/>
                                          </p:val>
                                        </p:tav>
                                        <p:tav tm="100000">
                                          <p:val>
                                            <p:strVal val="#ppt_w"/>
                                          </p:val>
                                        </p:tav>
                                      </p:tavLst>
                                    </p:anim>
                                    <p:anim calcmode="lin" valueType="num">
                                      <p:cBhvr>
                                        <p:cTn id="102" dur="1000" fill="hold"/>
                                        <p:tgtEl>
                                          <p:spTgt spid="21"/>
                                        </p:tgtEl>
                                        <p:attrNameLst>
                                          <p:attrName>ppt_h</p:attrName>
                                        </p:attrNameLst>
                                      </p:cBhvr>
                                      <p:tavLst>
                                        <p:tav tm="0">
                                          <p:val>
                                            <p:fltVal val="0"/>
                                          </p:val>
                                        </p:tav>
                                        <p:tav tm="100000">
                                          <p:val>
                                            <p:strVal val="#ppt_h"/>
                                          </p:val>
                                        </p:tav>
                                      </p:tavLst>
                                    </p:anim>
                                    <p:anim calcmode="lin" valueType="num">
                                      <p:cBhvr>
                                        <p:cTn id="103" dur="1000" fill="hold"/>
                                        <p:tgtEl>
                                          <p:spTgt spid="21"/>
                                        </p:tgtEl>
                                        <p:attrNameLst>
                                          <p:attrName>style.rotation</p:attrName>
                                        </p:attrNameLst>
                                      </p:cBhvr>
                                      <p:tavLst>
                                        <p:tav tm="0">
                                          <p:val>
                                            <p:fltVal val="90"/>
                                          </p:val>
                                        </p:tav>
                                        <p:tav tm="100000">
                                          <p:val>
                                            <p:fltVal val="0"/>
                                          </p:val>
                                        </p:tav>
                                      </p:tavLst>
                                    </p:anim>
                                    <p:animEffect transition="in" filter="fade">
                                      <p:cBhvr>
                                        <p:cTn id="104" dur="1000"/>
                                        <p:tgtEl>
                                          <p:spTgt spid="21"/>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par>
                                <p:cTn id="111" presetID="24" presetClass="emph" presetSubtype="0" fill="hold" grpId="1" nodeType="withEffect">
                                  <p:stCondLst>
                                    <p:cond delay="0"/>
                                  </p:stCondLst>
                                  <p:childTnLst>
                                    <p:animClr clrSpc="hsl" dir="cw">
                                      <p:cBhvr override="childStyle">
                                        <p:cTn id="112" dur="500" fill="hold"/>
                                        <p:tgtEl>
                                          <p:spTgt spid="9"/>
                                        </p:tgtEl>
                                        <p:attrNameLst>
                                          <p:attrName>style.color</p:attrName>
                                        </p:attrNameLst>
                                      </p:cBhvr>
                                      <p:by>
                                        <p:hsl h="0" s="-12549" l="-25098"/>
                                      </p:by>
                                    </p:animClr>
                                    <p:animClr clrSpc="hsl" dir="cw">
                                      <p:cBhvr>
                                        <p:cTn id="113" dur="500" fill="hold"/>
                                        <p:tgtEl>
                                          <p:spTgt spid="9"/>
                                        </p:tgtEl>
                                        <p:attrNameLst>
                                          <p:attrName>fillcolor</p:attrName>
                                        </p:attrNameLst>
                                      </p:cBhvr>
                                      <p:by>
                                        <p:hsl h="0" s="-12549" l="-25098"/>
                                      </p:by>
                                    </p:animClr>
                                    <p:animClr clrSpc="hsl" dir="cw">
                                      <p:cBhvr>
                                        <p:cTn id="114" dur="500" fill="hold"/>
                                        <p:tgtEl>
                                          <p:spTgt spid="9"/>
                                        </p:tgtEl>
                                        <p:attrNameLst>
                                          <p:attrName>stroke.color</p:attrName>
                                        </p:attrNameLst>
                                      </p:cBhvr>
                                      <p:by>
                                        <p:hsl h="0" s="-12549" l="-25098"/>
                                      </p:by>
                                    </p:animClr>
                                    <p:set>
                                      <p:cBhvr>
                                        <p:cTn id="115" dur="500" fill="hold"/>
                                        <p:tgtEl>
                                          <p:spTgt spid="9"/>
                                        </p:tgtEl>
                                        <p:attrNameLst>
                                          <p:attrName>fill.type</p:attrName>
                                        </p:attrNameLst>
                                      </p:cBhvr>
                                      <p:to>
                                        <p:strVal val="solid"/>
                                      </p:to>
                                    </p:set>
                                  </p:childTnLst>
                                </p:cTn>
                              </p:par>
                              <p:par>
                                <p:cTn id="116" presetID="10" presetClass="exit" presetSubtype="0" fill="hold" grpId="2" nodeType="withEffect">
                                  <p:stCondLst>
                                    <p:cond delay="0"/>
                                  </p:stCondLst>
                                  <p:childTnLst>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1"/>
                                        </p:tgtEl>
                                        <p:attrNameLst>
                                          <p:attrName>style.visibility</p:attrName>
                                        </p:attrNameLst>
                                      </p:cBhvr>
                                      <p:to>
                                        <p:strVal val="hidden"/>
                                      </p:to>
                                    </p:set>
                                  </p:childTnLst>
                                </p:cTn>
                              </p:par>
                            </p:childTnLst>
                          </p:cTn>
                        </p:par>
                        <p:par>
                          <p:cTn id="121" fill="hold">
                            <p:stCondLst>
                              <p:cond delay="500"/>
                            </p:stCondLst>
                            <p:childTnLst>
                              <p:par>
                                <p:cTn id="122" presetID="31" presetClass="entr" presetSubtype="0" fill="hold" grpId="0" nodeType="afterEffect">
                                  <p:stCondLst>
                                    <p:cond delay="0"/>
                                  </p:stCondLst>
                                  <p:childTnLst>
                                    <p:set>
                                      <p:cBhvr>
                                        <p:cTn id="123" dur="1" fill="hold">
                                          <p:stCondLst>
                                            <p:cond delay="0"/>
                                          </p:stCondLst>
                                        </p:cTn>
                                        <p:tgtEl>
                                          <p:spTgt spid="22"/>
                                        </p:tgtEl>
                                        <p:attrNameLst>
                                          <p:attrName>style.visibility</p:attrName>
                                        </p:attrNameLst>
                                      </p:cBhvr>
                                      <p:to>
                                        <p:strVal val="visible"/>
                                      </p:to>
                                    </p:set>
                                    <p:anim calcmode="lin" valueType="num">
                                      <p:cBhvr>
                                        <p:cTn id="124" dur="1000" fill="hold"/>
                                        <p:tgtEl>
                                          <p:spTgt spid="22"/>
                                        </p:tgtEl>
                                        <p:attrNameLst>
                                          <p:attrName>ppt_w</p:attrName>
                                        </p:attrNameLst>
                                      </p:cBhvr>
                                      <p:tavLst>
                                        <p:tav tm="0">
                                          <p:val>
                                            <p:fltVal val="0"/>
                                          </p:val>
                                        </p:tav>
                                        <p:tav tm="100000">
                                          <p:val>
                                            <p:strVal val="#ppt_w"/>
                                          </p:val>
                                        </p:tav>
                                      </p:tavLst>
                                    </p:anim>
                                    <p:anim calcmode="lin" valueType="num">
                                      <p:cBhvr>
                                        <p:cTn id="125" dur="1000" fill="hold"/>
                                        <p:tgtEl>
                                          <p:spTgt spid="22"/>
                                        </p:tgtEl>
                                        <p:attrNameLst>
                                          <p:attrName>ppt_h</p:attrName>
                                        </p:attrNameLst>
                                      </p:cBhvr>
                                      <p:tavLst>
                                        <p:tav tm="0">
                                          <p:val>
                                            <p:fltVal val="0"/>
                                          </p:val>
                                        </p:tav>
                                        <p:tav tm="100000">
                                          <p:val>
                                            <p:strVal val="#ppt_h"/>
                                          </p:val>
                                        </p:tav>
                                      </p:tavLst>
                                    </p:anim>
                                    <p:anim calcmode="lin" valueType="num">
                                      <p:cBhvr>
                                        <p:cTn id="126" dur="1000" fill="hold"/>
                                        <p:tgtEl>
                                          <p:spTgt spid="22"/>
                                        </p:tgtEl>
                                        <p:attrNameLst>
                                          <p:attrName>style.rotation</p:attrName>
                                        </p:attrNameLst>
                                      </p:cBhvr>
                                      <p:tavLst>
                                        <p:tav tm="0">
                                          <p:val>
                                            <p:fltVal val="90"/>
                                          </p:val>
                                        </p:tav>
                                        <p:tav tm="100000">
                                          <p:val>
                                            <p:fltVal val="0"/>
                                          </p:val>
                                        </p:tav>
                                      </p:tavLst>
                                    </p:anim>
                                    <p:animEffect transition="in" filter="fade">
                                      <p:cBhvr>
                                        <p:cTn id="1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9" grpId="0" animBg="1"/>
      <p:bldP spid="19" grpId="1" animBg="1"/>
      <p:bldP spid="20" grpId="0" animBg="1"/>
      <p:bldP spid="20" grpId="1" animBg="1"/>
      <p:bldP spid="21" grpId="0" animBg="1"/>
      <p:bldP spid="21" grpId="1" animBg="1"/>
      <p:bldP spid="22" grpId="0"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CA" dirty="0" smtClean="0"/>
              <a:t>Three aspects are required in making a good game:</a:t>
            </a:r>
          </a:p>
          <a:p>
            <a:pPr lvl="1"/>
            <a:r>
              <a:rPr lang="en-CA" dirty="0" smtClean="0"/>
              <a:t>Goal</a:t>
            </a:r>
          </a:p>
          <a:p>
            <a:pPr lvl="2"/>
            <a:r>
              <a:rPr lang="en-CA" dirty="0" smtClean="0"/>
              <a:t>To have the </a:t>
            </a:r>
            <a:r>
              <a:rPr lang="en-CA" dirty="0"/>
              <a:t>chameleon </a:t>
            </a:r>
            <a:r>
              <a:rPr lang="en-CA" dirty="0" smtClean="0"/>
              <a:t>find </a:t>
            </a:r>
            <a:r>
              <a:rPr lang="en-CA" dirty="0"/>
              <a:t>the </a:t>
            </a:r>
            <a:r>
              <a:rPr lang="en-CA" dirty="0" smtClean="0"/>
              <a:t>antidote</a:t>
            </a:r>
          </a:p>
          <a:p>
            <a:pPr lvl="1"/>
            <a:r>
              <a:rPr lang="en-CA" dirty="0" smtClean="0"/>
              <a:t>Obstacles</a:t>
            </a:r>
          </a:p>
          <a:p>
            <a:pPr lvl="2"/>
            <a:r>
              <a:rPr lang="en-CA" dirty="0"/>
              <a:t>Snakes, which can kill the chameleon</a:t>
            </a:r>
          </a:p>
          <a:p>
            <a:pPr lvl="2"/>
            <a:r>
              <a:rPr lang="en-CA" dirty="0"/>
              <a:t>Terrain, which hides the antidote</a:t>
            </a:r>
          </a:p>
          <a:p>
            <a:pPr lvl="2"/>
            <a:r>
              <a:rPr lang="en-CA" dirty="0"/>
              <a:t>Gravity, which can cause the chameleon to die if he falls from a great </a:t>
            </a:r>
            <a:r>
              <a:rPr lang="en-CA" dirty="0" smtClean="0"/>
              <a:t>height</a:t>
            </a:r>
          </a:p>
          <a:p>
            <a:pPr lvl="1"/>
            <a:r>
              <a:rPr lang="en-CA" dirty="0" smtClean="0"/>
              <a:t>Re-playability</a:t>
            </a:r>
          </a:p>
          <a:p>
            <a:pPr lvl="2"/>
            <a:r>
              <a:rPr lang="en-CA" dirty="0"/>
              <a:t>Randomly </a:t>
            </a:r>
            <a:r>
              <a:rPr lang="en-CA" dirty="0" smtClean="0"/>
              <a:t>placed elements</a:t>
            </a:r>
          </a:p>
          <a:p>
            <a:pPr lvl="3"/>
            <a:r>
              <a:rPr lang="en-CA" dirty="0" smtClean="0"/>
              <a:t>Antidote (fruit)</a:t>
            </a:r>
          </a:p>
          <a:p>
            <a:pPr lvl="3"/>
            <a:r>
              <a:rPr lang="en-CA" dirty="0" smtClean="0"/>
              <a:t>Snakes</a:t>
            </a:r>
          </a:p>
          <a:p>
            <a:pPr lvl="3"/>
            <a:r>
              <a:rPr lang="en-CA" dirty="0" smtClean="0"/>
              <a:t>Chameleon</a:t>
            </a:r>
          </a:p>
          <a:p>
            <a:pPr lvl="1"/>
            <a:endParaRPr lang="en-CA" dirty="0" smtClean="0"/>
          </a:p>
          <a:p>
            <a:pPr lvl="1"/>
            <a:endParaRPr lang="en-CA" dirty="0"/>
          </a:p>
        </p:txBody>
      </p:sp>
      <p:sp>
        <p:nvSpPr>
          <p:cNvPr id="3" name="Title 2"/>
          <p:cNvSpPr>
            <a:spLocks noGrp="1"/>
          </p:cNvSpPr>
          <p:nvPr>
            <p:ph type="title"/>
          </p:nvPr>
        </p:nvSpPr>
        <p:spPr/>
        <p:txBody>
          <a:bodyPr/>
          <a:lstStyle/>
          <a:p>
            <a:r>
              <a:rPr lang="en-CA" dirty="0" smtClean="0"/>
              <a:t>Conception</a:t>
            </a:r>
            <a:endParaRPr lang="en-CA" dirty="0"/>
          </a:p>
        </p:txBody>
      </p:sp>
      <p:sp>
        <p:nvSpPr>
          <p:cNvPr id="2" name="Slide Number Placeholder 1"/>
          <p:cNvSpPr>
            <a:spLocks noGrp="1"/>
          </p:cNvSpPr>
          <p:nvPr>
            <p:ph type="sldNum" sz="quarter" idx="15"/>
          </p:nvPr>
        </p:nvSpPr>
        <p:spPr/>
        <p:txBody>
          <a:bodyPr/>
          <a:lstStyle/>
          <a:p>
            <a:fld id="{0BF32868-C030-4AAD-94F0-98894CC1CA9F}" type="slidenum">
              <a:rPr lang="en-CA" smtClean="0"/>
              <a:t>4</a:t>
            </a:fld>
            <a:endParaRPr lang="en-CA"/>
          </a:p>
        </p:txBody>
      </p:sp>
    </p:spTree>
    <p:extLst>
      <p:ext uri="{BB962C8B-B14F-4D97-AF65-F5344CB8AC3E}">
        <p14:creationId xmlns:p14="http://schemas.microsoft.com/office/powerpoint/2010/main" val="367145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50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2" presetClass="entr" presetSubtype="0" fill="hold" grpId="0" nodeType="afterEffect">
                                  <p:stCondLst>
                                    <p:cond delay="25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6250"/>
                            </p:stCondLst>
                            <p:childTnLst>
                              <p:par>
                                <p:cTn id="35" presetID="42" presetClass="entr" presetSubtype="0" fill="hold" grpId="0" nodeType="afterEffect">
                                  <p:stCondLst>
                                    <p:cond delay="75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8000"/>
                            </p:stCondLst>
                            <p:childTnLst>
                              <p:par>
                                <p:cTn id="41" presetID="42" presetClass="entr" presetSubtype="0" fill="hold" grpId="0" nodeType="afterEffect">
                                  <p:stCondLst>
                                    <p:cond delay="75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9750"/>
                            </p:stCondLst>
                            <p:childTnLst>
                              <p:par>
                                <p:cTn id="47" presetID="42" presetClass="entr" presetSubtype="0" fill="hold" grpId="0" nodeType="afterEffect">
                                  <p:stCondLst>
                                    <p:cond delay="150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12250"/>
                            </p:stCondLst>
                            <p:childTnLst>
                              <p:par>
                                <p:cTn id="53" presetID="42" presetClass="entr" presetSubtype="0" fill="hold" grpId="0" nodeType="afterEffect">
                                  <p:stCondLst>
                                    <p:cond delay="50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fade">
                                      <p:cBhvr>
                                        <p:cTn id="55" dur="1000"/>
                                        <p:tgtEl>
                                          <p:spTgt spid="4">
                                            <p:txEl>
                                              <p:pRg st="8" end="8"/>
                                            </p:txEl>
                                          </p:spTgt>
                                        </p:tgtEl>
                                      </p:cBhvr>
                                    </p:animEffect>
                                    <p:anim calcmode="lin" valueType="num">
                                      <p:cBhvr>
                                        <p:cTn id="5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13750"/>
                            </p:stCondLst>
                            <p:childTnLst>
                              <p:par>
                                <p:cTn id="59" presetID="42" presetClass="entr" presetSubtype="0" fill="hold" grpId="0" nodeType="afterEffect">
                                  <p:stCondLst>
                                    <p:cond delay="500"/>
                                  </p:stCondLst>
                                  <p:childTnLst>
                                    <p:set>
                                      <p:cBhvr>
                                        <p:cTn id="60" dur="1" fill="hold">
                                          <p:stCondLst>
                                            <p:cond delay="0"/>
                                          </p:stCondLst>
                                        </p:cTn>
                                        <p:tgtEl>
                                          <p:spTgt spid="4">
                                            <p:txEl>
                                              <p:pRg st="9" end="9"/>
                                            </p:txEl>
                                          </p:spTgt>
                                        </p:tgtEl>
                                        <p:attrNameLst>
                                          <p:attrName>style.visibility</p:attrName>
                                        </p:attrNameLst>
                                      </p:cBhvr>
                                      <p:to>
                                        <p:strVal val="visible"/>
                                      </p:to>
                                    </p:set>
                                    <p:animEffect transition="in" filter="fade">
                                      <p:cBhvr>
                                        <p:cTn id="61" dur="1000"/>
                                        <p:tgtEl>
                                          <p:spTgt spid="4">
                                            <p:txEl>
                                              <p:pRg st="9" end="9"/>
                                            </p:txEl>
                                          </p:spTgt>
                                        </p:tgtEl>
                                      </p:cBhvr>
                                    </p:animEffect>
                                    <p:anim calcmode="lin" valueType="num">
                                      <p:cBhvr>
                                        <p:cTn id="62"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15250"/>
                            </p:stCondLst>
                            <p:childTnLst>
                              <p:par>
                                <p:cTn id="65" presetID="42" presetClass="entr" presetSubtype="0" fill="hold" grpId="0" nodeType="after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Effect transition="in" filter="fade">
                                      <p:cBhvr>
                                        <p:cTn id="67" dur="1000"/>
                                        <p:tgtEl>
                                          <p:spTgt spid="4">
                                            <p:txEl>
                                              <p:pRg st="10" end="10"/>
                                            </p:txEl>
                                          </p:spTgt>
                                        </p:tgtEl>
                                      </p:cBhvr>
                                    </p:animEffect>
                                    <p:anim calcmode="lin" valueType="num">
                                      <p:cBhvr>
                                        <p:cTn id="6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16250"/>
                            </p:stCondLst>
                            <p:childTnLst>
                              <p:par>
                                <p:cTn id="71" presetID="42" presetClass="entr" presetSubtype="0" fill="hold" grpId="0" nodeType="after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Effect transition="in" filter="fade">
                                      <p:cBhvr>
                                        <p:cTn id="73" dur="1000"/>
                                        <p:tgtEl>
                                          <p:spTgt spid="4">
                                            <p:txEl>
                                              <p:pRg st="11" end="11"/>
                                            </p:txEl>
                                          </p:spTgt>
                                        </p:tgtEl>
                                      </p:cBhvr>
                                    </p:animEffect>
                                    <p:anim calcmode="lin" valueType="num">
                                      <p:cBhvr>
                                        <p:cTn id="74"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75"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CA" dirty="0" smtClean="0"/>
              <a:t>Player may move anywhere within the playing field, be it on the ground, on </a:t>
            </a:r>
            <a:r>
              <a:rPr lang="en-CA" dirty="0" smtClean="0"/>
              <a:t>trees, rocks, or bushes, </a:t>
            </a:r>
            <a:r>
              <a:rPr lang="en-CA" dirty="0" smtClean="0"/>
              <a:t>but not in deep water</a:t>
            </a:r>
          </a:p>
          <a:p>
            <a:r>
              <a:rPr lang="en-CA" dirty="0" smtClean="0"/>
              <a:t>Player wins when the chameleon touches the antidote.</a:t>
            </a:r>
          </a:p>
          <a:p>
            <a:r>
              <a:rPr lang="en-CA" dirty="0"/>
              <a:t>P</a:t>
            </a:r>
            <a:r>
              <a:rPr lang="en-CA" dirty="0" smtClean="0"/>
              <a:t>layer </a:t>
            </a:r>
            <a:r>
              <a:rPr lang="en-CA" dirty="0" smtClean="0"/>
              <a:t>loses the round when the chameleon is hit by a </a:t>
            </a:r>
            <a:r>
              <a:rPr lang="en-CA" dirty="0" smtClean="0"/>
              <a:t>snake, falls </a:t>
            </a:r>
            <a:r>
              <a:rPr lang="en-CA" dirty="0" smtClean="0"/>
              <a:t>from a tree and reaches terminal velocity before landing on the </a:t>
            </a:r>
            <a:r>
              <a:rPr lang="en-CA" dirty="0" smtClean="0"/>
              <a:t>ground, or </a:t>
            </a:r>
            <a:r>
              <a:rPr lang="en-CA" dirty="0" smtClean="0"/>
              <a:t>goes into deep water</a:t>
            </a:r>
          </a:p>
        </p:txBody>
      </p:sp>
      <p:sp>
        <p:nvSpPr>
          <p:cNvPr id="3" name="Title 2"/>
          <p:cNvSpPr>
            <a:spLocks noGrp="1"/>
          </p:cNvSpPr>
          <p:nvPr>
            <p:ph type="title"/>
          </p:nvPr>
        </p:nvSpPr>
        <p:spPr/>
        <p:txBody>
          <a:bodyPr/>
          <a:lstStyle/>
          <a:p>
            <a:r>
              <a:rPr lang="en-CA" dirty="0" smtClean="0"/>
              <a:t>Game Rules</a:t>
            </a:r>
            <a:endParaRPr lang="en-CA" dirty="0"/>
          </a:p>
        </p:txBody>
      </p:sp>
      <p:sp>
        <p:nvSpPr>
          <p:cNvPr id="4" name="Slide Number Placeholder 3"/>
          <p:cNvSpPr>
            <a:spLocks noGrp="1"/>
          </p:cNvSpPr>
          <p:nvPr>
            <p:ph type="sldNum" sz="quarter" idx="15"/>
          </p:nvPr>
        </p:nvSpPr>
        <p:spPr/>
        <p:txBody>
          <a:bodyPr/>
          <a:lstStyle/>
          <a:p>
            <a:fld id="{0BF32868-C030-4AAD-94F0-98894CC1CA9F}" type="slidenum">
              <a:rPr lang="en-CA" smtClean="0"/>
              <a:t>5</a:t>
            </a:fld>
            <a:endParaRPr lang="en-CA"/>
          </a:p>
        </p:txBody>
      </p:sp>
    </p:spTree>
    <p:extLst>
      <p:ext uri="{BB962C8B-B14F-4D97-AF65-F5344CB8AC3E}">
        <p14:creationId xmlns:p14="http://schemas.microsoft.com/office/powerpoint/2010/main" val="175602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125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51077" y="457200"/>
            <a:ext cx="6060646" cy="571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 Placeholder 5"/>
          <p:cNvSpPr>
            <a:spLocks noGrp="1"/>
          </p:cNvSpPr>
          <p:nvPr>
            <p:ph type="body" idx="2"/>
          </p:nvPr>
        </p:nvSpPr>
        <p:spPr/>
        <p:txBody>
          <a:bodyPr/>
          <a:lstStyle/>
          <a:p>
            <a:r>
              <a:rPr lang="en-CA" dirty="0" smtClean="0"/>
              <a:t>Used as a reference for the head and the width of the upper thoracic cavity.</a:t>
            </a:r>
            <a:endParaRPr lang="en-CA" dirty="0"/>
          </a:p>
        </p:txBody>
      </p:sp>
      <p:sp>
        <p:nvSpPr>
          <p:cNvPr id="4" name="Title 3"/>
          <p:cNvSpPr>
            <a:spLocks noGrp="1"/>
          </p:cNvSpPr>
          <p:nvPr>
            <p:ph type="title"/>
          </p:nvPr>
        </p:nvSpPr>
        <p:spPr/>
        <p:txBody>
          <a:bodyPr/>
          <a:lstStyle/>
          <a:p>
            <a:r>
              <a:rPr lang="en-CA" dirty="0" smtClean="0"/>
              <a:t>Front View of Veiled Chameleon</a:t>
            </a:r>
            <a:endParaRPr lang="en-CA" dirty="0"/>
          </a:p>
        </p:txBody>
      </p:sp>
      <p:sp>
        <p:nvSpPr>
          <p:cNvPr id="2" name="Slide Number Placeholder 1"/>
          <p:cNvSpPr>
            <a:spLocks noGrp="1"/>
          </p:cNvSpPr>
          <p:nvPr>
            <p:ph type="sldNum" sz="quarter" idx="15"/>
          </p:nvPr>
        </p:nvSpPr>
        <p:spPr/>
        <p:txBody>
          <a:bodyPr/>
          <a:lstStyle/>
          <a:p>
            <a:fld id="{0BF32868-C030-4AAD-94F0-98894CC1CA9F}" type="slidenum">
              <a:rPr lang="en-CA" smtClean="0"/>
              <a:t>6</a:t>
            </a:fld>
            <a:endParaRPr lang="en-CA"/>
          </a:p>
        </p:txBody>
      </p:sp>
    </p:spTree>
    <p:extLst>
      <p:ext uri="{BB962C8B-B14F-4D97-AF65-F5344CB8AC3E}">
        <p14:creationId xmlns:p14="http://schemas.microsoft.com/office/powerpoint/2010/main" val="524446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676400" y="457200"/>
            <a:ext cx="3810000" cy="571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 Placeholder 2"/>
          <p:cNvSpPr>
            <a:spLocks noGrp="1"/>
          </p:cNvSpPr>
          <p:nvPr>
            <p:ph type="body" idx="2"/>
          </p:nvPr>
        </p:nvSpPr>
        <p:spPr/>
        <p:txBody>
          <a:bodyPr/>
          <a:lstStyle/>
          <a:p>
            <a:r>
              <a:rPr lang="en-CA" dirty="0" smtClean="0"/>
              <a:t>This was the primary reference photo used to model the chameleon.</a:t>
            </a:r>
            <a:endParaRPr lang="en-CA" dirty="0"/>
          </a:p>
        </p:txBody>
      </p:sp>
      <p:sp>
        <p:nvSpPr>
          <p:cNvPr id="4" name="Title 3"/>
          <p:cNvSpPr>
            <a:spLocks noGrp="1"/>
          </p:cNvSpPr>
          <p:nvPr>
            <p:ph type="title"/>
          </p:nvPr>
        </p:nvSpPr>
        <p:spPr/>
        <p:txBody>
          <a:bodyPr>
            <a:normAutofit/>
          </a:bodyPr>
          <a:lstStyle/>
          <a:p>
            <a:r>
              <a:rPr lang="en-CA" dirty="0" smtClean="0"/>
              <a:t>Side View of Veiled Chameleon</a:t>
            </a:r>
            <a:endParaRPr lang="en-CA" dirty="0"/>
          </a:p>
        </p:txBody>
      </p:sp>
      <p:sp>
        <p:nvSpPr>
          <p:cNvPr id="2" name="Slide Number Placeholder 1"/>
          <p:cNvSpPr>
            <a:spLocks noGrp="1"/>
          </p:cNvSpPr>
          <p:nvPr>
            <p:ph type="sldNum" sz="quarter" idx="15"/>
          </p:nvPr>
        </p:nvSpPr>
        <p:spPr/>
        <p:txBody>
          <a:bodyPr/>
          <a:lstStyle/>
          <a:p>
            <a:fld id="{0BF32868-C030-4AAD-94F0-98894CC1CA9F}" type="slidenum">
              <a:rPr lang="en-CA" smtClean="0"/>
              <a:t>7</a:t>
            </a:fld>
            <a:endParaRPr lang="en-CA"/>
          </a:p>
        </p:txBody>
      </p:sp>
    </p:spTree>
    <p:extLst>
      <p:ext uri="{BB962C8B-B14F-4D97-AF65-F5344CB8AC3E}">
        <p14:creationId xmlns:p14="http://schemas.microsoft.com/office/powerpoint/2010/main" val="3232761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1232714"/>
            <a:ext cx="6248400" cy="41639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 Placeholder 2"/>
          <p:cNvSpPr>
            <a:spLocks noGrp="1"/>
          </p:cNvSpPr>
          <p:nvPr>
            <p:ph type="body" idx="2"/>
          </p:nvPr>
        </p:nvSpPr>
        <p:spPr/>
        <p:txBody>
          <a:bodyPr/>
          <a:lstStyle/>
          <a:p>
            <a:r>
              <a:rPr lang="en-CA" dirty="0" smtClean="0"/>
              <a:t>Used as reference for hands and the shape of the neck and belly.</a:t>
            </a:r>
            <a:endParaRPr lang="en-CA" dirty="0"/>
          </a:p>
        </p:txBody>
      </p:sp>
      <p:sp>
        <p:nvSpPr>
          <p:cNvPr id="4" name="Title 3"/>
          <p:cNvSpPr>
            <a:spLocks noGrp="1"/>
          </p:cNvSpPr>
          <p:nvPr>
            <p:ph type="title"/>
          </p:nvPr>
        </p:nvSpPr>
        <p:spPr/>
        <p:txBody>
          <a:bodyPr/>
          <a:lstStyle/>
          <a:p>
            <a:r>
              <a:rPr lang="en-CA" dirty="0" smtClean="0"/>
              <a:t>Underside of Veiled Chameleon</a:t>
            </a:r>
            <a:endParaRPr lang="en-CA" dirty="0"/>
          </a:p>
        </p:txBody>
      </p:sp>
      <p:sp>
        <p:nvSpPr>
          <p:cNvPr id="2" name="Slide Number Placeholder 1"/>
          <p:cNvSpPr>
            <a:spLocks noGrp="1"/>
          </p:cNvSpPr>
          <p:nvPr>
            <p:ph type="sldNum" sz="quarter" idx="15"/>
          </p:nvPr>
        </p:nvSpPr>
        <p:spPr/>
        <p:txBody>
          <a:bodyPr/>
          <a:lstStyle/>
          <a:p>
            <a:fld id="{0BF32868-C030-4AAD-94F0-98894CC1CA9F}" type="slidenum">
              <a:rPr lang="en-CA" smtClean="0"/>
              <a:t>8</a:t>
            </a:fld>
            <a:endParaRPr lang="en-CA"/>
          </a:p>
        </p:txBody>
      </p:sp>
    </p:spTree>
    <p:extLst>
      <p:ext uri="{BB962C8B-B14F-4D97-AF65-F5344CB8AC3E}">
        <p14:creationId xmlns:p14="http://schemas.microsoft.com/office/powerpoint/2010/main" val="2063456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CA" dirty="0" smtClean="0"/>
              <a:t>This was done in Blender</a:t>
            </a:r>
          </a:p>
          <a:p>
            <a:r>
              <a:rPr lang="en-CA" dirty="0" smtClean="0"/>
              <a:t>Modelling is the process of creating a 3D mesh representation of the game elements.  The following strategies were used</a:t>
            </a:r>
          </a:p>
          <a:p>
            <a:pPr lvl="1"/>
            <a:r>
              <a:rPr lang="en-CA" dirty="0" smtClean="0"/>
              <a:t>Extrusion Modelling</a:t>
            </a:r>
          </a:p>
          <a:p>
            <a:pPr lvl="1"/>
            <a:r>
              <a:rPr lang="en-CA" dirty="0" smtClean="0"/>
              <a:t>Subdivision Modelling</a:t>
            </a:r>
          </a:p>
          <a:p>
            <a:pPr lvl="1"/>
            <a:endParaRPr lang="en-CA" dirty="0" smtClean="0"/>
          </a:p>
          <a:p>
            <a:r>
              <a:rPr lang="en-CA" dirty="0" smtClean="0"/>
              <a:t>Rigging, a subtask specific to animated meshes, was also done during this phase.</a:t>
            </a:r>
          </a:p>
          <a:p>
            <a:pPr marL="0" indent="0">
              <a:buNone/>
            </a:pPr>
            <a:endParaRPr lang="en-CA" dirty="0" smtClean="0"/>
          </a:p>
          <a:p>
            <a:pPr lvl="1"/>
            <a:endParaRPr lang="en-CA" dirty="0" smtClean="0"/>
          </a:p>
        </p:txBody>
      </p:sp>
      <p:sp>
        <p:nvSpPr>
          <p:cNvPr id="5" name="Title 4"/>
          <p:cNvSpPr>
            <a:spLocks noGrp="1"/>
          </p:cNvSpPr>
          <p:nvPr>
            <p:ph type="title"/>
          </p:nvPr>
        </p:nvSpPr>
        <p:spPr/>
        <p:txBody>
          <a:bodyPr/>
          <a:lstStyle/>
          <a:p>
            <a:r>
              <a:rPr lang="en-CA" dirty="0" smtClean="0"/>
              <a:t>Modelling</a:t>
            </a:r>
            <a:endParaRPr lang="en-CA" dirty="0"/>
          </a:p>
        </p:txBody>
      </p:sp>
      <p:sp>
        <p:nvSpPr>
          <p:cNvPr id="2" name="Slide Number Placeholder 1"/>
          <p:cNvSpPr>
            <a:spLocks noGrp="1"/>
          </p:cNvSpPr>
          <p:nvPr>
            <p:ph type="sldNum" sz="quarter" idx="15"/>
          </p:nvPr>
        </p:nvSpPr>
        <p:spPr/>
        <p:txBody>
          <a:bodyPr/>
          <a:lstStyle/>
          <a:p>
            <a:fld id="{0BF32868-C030-4AAD-94F0-98894CC1CA9F}" type="slidenum">
              <a:rPr lang="en-CA" smtClean="0"/>
              <a:t>9</a:t>
            </a:fld>
            <a:endParaRPr lang="en-CA"/>
          </a:p>
        </p:txBody>
      </p:sp>
    </p:spTree>
    <p:extLst>
      <p:ext uri="{BB962C8B-B14F-4D97-AF65-F5344CB8AC3E}">
        <p14:creationId xmlns:p14="http://schemas.microsoft.com/office/powerpoint/2010/main" val="34066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75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42"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750"/>
                            </p:stCondLst>
                            <p:childTnLst>
                              <p:par>
                                <p:cTn id="29" presetID="42" presetClass="entr" presetSubtype="0" fill="hold" grpId="0" nodeType="afterEffect">
                                  <p:stCondLst>
                                    <p:cond delay="50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1000"/>
                                        <p:tgtEl>
                                          <p:spTgt spid="6">
                                            <p:txEl>
                                              <p:pRg st="5" end="5"/>
                                            </p:txEl>
                                          </p:spTgt>
                                        </p:tgtEl>
                                      </p:cBhvr>
                                    </p:animEffect>
                                    <p:anim calcmode="lin" valueType="num">
                                      <p:cBhvr>
                                        <p:cTn id="3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blipFill>
          <a:blip xmlns:r="http://schemas.openxmlformats.org/officeDocument/2006/relationships" r:embed="rId2">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3">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3176</TotalTime>
  <Words>1351</Words>
  <Application>Microsoft Office PowerPoint</Application>
  <PresentationFormat>On-screen Show (4:3)</PresentationFormat>
  <Paragraphs>177</Paragraphs>
  <Slides>22</Slides>
  <Notes>14</Notes>
  <HiddenSlides>0</HiddenSlides>
  <MMClips>6</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Paper</vt:lpstr>
      <vt:lpstr>3D Game Development</vt:lpstr>
      <vt:lpstr>Project</vt:lpstr>
      <vt:lpstr>Overview</vt:lpstr>
      <vt:lpstr>Conception</vt:lpstr>
      <vt:lpstr>Game Rules</vt:lpstr>
      <vt:lpstr>Front View of Veiled Chameleon</vt:lpstr>
      <vt:lpstr>Side View of Veiled Chameleon</vt:lpstr>
      <vt:lpstr>Underside of Veiled Chameleon</vt:lpstr>
      <vt:lpstr>Modelling</vt:lpstr>
      <vt:lpstr>A Quick Introduction to 3D Modelling</vt:lpstr>
      <vt:lpstr>Tree  Combining Two Strategies</vt:lpstr>
      <vt:lpstr>Rigging</vt:lpstr>
      <vt:lpstr>Snake Rigging</vt:lpstr>
      <vt:lpstr>Animating</vt:lpstr>
      <vt:lpstr>Editing the Chameleon’s Walk</vt:lpstr>
      <vt:lpstr>Chameleon Motions</vt:lpstr>
      <vt:lpstr>Snake Motion</vt:lpstr>
      <vt:lpstr>Scripting</vt:lpstr>
      <vt:lpstr>Walkthrough</vt:lpstr>
      <vt:lpstr>Conclusion</vt:lpstr>
      <vt:lpstr>Future Work</vt:lpstr>
      <vt:lpstr>Timeline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Game Development</dc:title>
  <dc:creator>Jessie Slamka</dc:creator>
  <cp:lastModifiedBy>Jessie Slamka</cp:lastModifiedBy>
  <cp:revision>99</cp:revision>
  <dcterms:created xsi:type="dcterms:W3CDTF">2011-03-14T01:58:16Z</dcterms:created>
  <dcterms:modified xsi:type="dcterms:W3CDTF">2011-04-07T18:48:52Z</dcterms:modified>
</cp:coreProperties>
</file>